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10" Target="ppt/slideLayouts/slideLayout7.xml" Type="http://schemas.openxmlformats.org/officeDocument/2006/relationships/slideLayout"/><Relationship Id="rId11" Target="ppt/slideLayouts/slideLayout8.xml" Type="http://schemas.openxmlformats.org/officeDocument/2006/relationships/slideLayout"/><Relationship Id="rId12" Target="ppt/slideLayouts/slideLayout9.xml" Type="http://schemas.openxmlformats.org/officeDocument/2006/relationships/slideLayout"/><Relationship Id="rId13" Target="ppt/slideLayouts/slideLayout10.xml" Type="http://schemas.openxmlformats.org/officeDocument/2006/relationships/slideLayout"/><Relationship Id="rId14" Target="ppt/slideLayouts/slideLayout11.xml" Type="http://schemas.openxmlformats.org/officeDocument/2006/relationships/slideLayou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ppt/slideLayouts/slideLayout2.xml" Type="http://schemas.openxmlformats.org/officeDocument/2006/relationships/slideLayout"/><Relationship Id="rId6" Target="ppt/slideLayouts/slideLayout3.xml" Type="http://schemas.openxmlformats.org/officeDocument/2006/relationships/slideLayout"/><Relationship Id="rId7" Target="ppt/slideLayouts/slideLayout4.xml" Type="http://schemas.openxmlformats.org/officeDocument/2006/relationships/slideLayout"/><Relationship Id="rId8" Target="ppt/slideLayouts/slideLayout5.xml" Type="http://schemas.openxmlformats.org/officeDocument/2006/relationships/slideLayout"/><Relationship Id="rId9" Target="ppt/slideLayouts/slideLayout6.xml" Type="http://schemas.openxmlformats.org/officeDocument/2006/relationships/slideLayout"/></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4" d="100"/>
          <a:sy n="114" d="100"/>
        </p:scale>
        <p:origin x="91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8F5F6"/>
        </a:solidFill>
      </p:bgPr>
    </p:bg>
    <p:spTree>
      <p:nvGrpSpPr>
        <p:cNvPr id="1" name=""/>
        <p:cNvGrpSpPr/>
        <p:nvPr/>
      </p:nvGrpSpPr>
      <p:grpSpPr>
        <a:xfrm>
          <a:off x="0" y="0"/>
          <a:ext cx="0" cy="0"/>
          <a:chOff x="0" y="0"/>
          <a:chExt cx="0" cy="0"/>
        </a:xfrm>
      </p:grpSpPr>
      <p:sp>
        <p:nvSpPr>
          <p:cNvPr name="AutoShape 2" id="2"/>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3" id="3"/>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4" id="4"/>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objTx">
  <p:cSld name="内容与标题">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9788" y="457200"/>
            <a:ext cx="3932237" cy="1600200"/>
          </a:xfrm>
        </p:spPr>
        <p:txBody>
          <a:bodyPr vert="horz" anchor="b" tIns="45720" lIns="91440" bIns="45720" rIns="91440">
            <a:normAutofit/>
          </a:bodyPr>
          <a:p>
            <a:pPr algn="l">
              <a:lnSpc>
                <a:spcPct val="90000"/>
              </a:lnSpc>
              <a:spcBef>
                <a:spcPct val="0"/>
              </a:spcBef>
            </a:pPr>
            <a:r>
              <a:rPr lang="zh-CN" b="false" i="false" sz="3200" baseline="0" u="none" altLang="en-US">
                <a:solidFill>
                  <a:srgbClr val="000000"/>
                </a:solidFill>
              </a:rPr>
              <a:t>单击此处编辑母版标题样式</a:t>
            </a:r>
          </a:p>
        </p:txBody>
      </p:sp>
      <p:sp>
        <p:nvSpPr>
          <p:cNvPr name="AutoShape 3" id="3"/>
          <p:cNvSpPr/>
          <p:nvPr>
            <p:ph type="obj" idx="1"/>
          </p:nvPr>
        </p:nvSpPr>
        <p:spPr>
          <a:xfrm>
            <a:off x="5183188" y="987425"/>
            <a:ext cx="6172200" cy="4873625"/>
          </a:xfrm>
        </p:spPr>
        <p:txBody>
          <a:bodyPr vert="horz" anchor="t" tIns="45720" lIns="91440" bIns="45720" rIns="91440">
            <a:normAutofit/>
          </a:bodyPr>
          <a:p>
            <a:pPr algn="l" indent="-228600" marL="228600">
              <a:lnSpc>
                <a:spcPct val="90000"/>
              </a:lnSpc>
              <a:spcBef>
                <a:spcPts val="1000"/>
              </a:spcBef>
            </a:pPr>
            <a:r>
              <a:rPr lang="zh-CN" b="false" i="false" sz="3200" baseline="0" u="none" altLang="en-US">
                <a:solidFill>
                  <a:srgbClr val="000000"/>
                </a:solidFill>
              </a:rPr>
              <a:t>单击此处编辑母版文本样式</a:t>
            </a:r>
          </a:p>
          <a:p>
            <a:pPr algn="l" indent="-228600" lvl="1" marL="685800">
              <a:lnSpc>
                <a:spcPct val="90000"/>
              </a:lnSpc>
              <a:spcBef>
                <a:spcPts val="500"/>
              </a:spcBef>
            </a:pPr>
            <a:r>
              <a:rPr lang="zh-CN" b="false" i="false" sz="2800" baseline="0" u="none" altLang="en-US">
                <a:solidFill>
                  <a:srgbClr val="000000"/>
                </a:solidFill>
              </a:rPr>
              <a:t>二级</a:t>
            </a:r>
          </a:p>
          <a:p>
            <a:pPr algn="l" indent="-228600" lvl="2" marL="1143000">
              <a:lnSpc>
                <a:spcPct val="90000"/>
              </a:lnSpc>
              <a:spcBef>
                <a:spcPts val="500"/>
              </a:spcBef>
            </a:pPr>
            <a:r>
              <a:rPr lang="zh-CN" b="false" i="false" sz="2400" baseline="0" u="none" altLang="en-US">
                <a:solidFill>
                  <a:srgbClr val="000000"/>
                </a:solidFill>
              </a:rPr>
              <a:t>三级</a:t>
            </a:r>
          </a:p>
          <a:p>
            <a:pPr algn="l" indent="-228600" lvl="3" marL="1600200">
              <a:lnSpc>
                <a:spcPct val="90000"/>
              </a:lnSpc>
              <a:spcBef>
                <a:spcPts val="500"/>
              </a:spcBef>
            </a:pPr>
            <a:r>
              <a:rPr lang="zh-CN" b="false" i="false" sz="2000" baseline="0" u="none" altLang="en-US">
                <a:solidFill>
                  <a:srgbClr val="000000"/>
                </a:solidFill>
              </a:rPr>
              <a:t>四级</a:t>
            </a:r>
          </a:p>
          <a:p>
            <a:pPr algn="l" indent="-228600" lvl="4" marL="2057400">
              <a:lnSpc>
                <a:spcPct val="90000"/>
              </a:lnSpc>
              <a:spcBef>
                <a:spcPts val="500"/>
              </a:spcBef>
            </a:pPr>
            <a:r>
              <a:rPr lang="zh-CN" b="false" i="false" sz="2000" baseline="0" u="none" altLang="en-US">
                <a:solidFill>
                  <a:srgbClr val="000000"/>
                </a:solidFill>
              </a:rPr>
              <a:t>五级</a:t>
            </a:r>
          </a:p>
        </p:txBody>
      </p:sp>
      <p:sp>
        <p:nvSpPr>
          <p:cNvPr name="AutoShape 4" id="4"/>
          <p:cNvSpPr/>
          <p:nvPr>
            <p:ph type="body" sz="half" idx="2"/>
          </p:nvPr>
        </p:nvSpPr>
        <p:spPr>
          <a:xfrm>
            <a:off x="839788" y="2057400"/>
            <a:ext cx="3932237" cy="3811588"/>
          </a:xfrm>
        </p:spPr>
        <p:txBody>
          <a:bodyPr vert="horz" anchor="t" tIns="45720" lIns="91440" bIns="45720" rIns="91440">
            <a:normAutofit/>
          </a:bodyPr>
          <a:p>
            <a:pPr algn="l" indent="0" marL="0">
              <a:lnSpc>
                <a:spcPct val="90000"/>
              </a:lnSpc>
              <a:spcBef>
                <a:spcPts val="1000"/>
              </a:spcBef>
            </a:pPr>
            <a:r>
              <a:rPr lang="zh-CN" b="false" i="false" sz="1600" baseline="0" u="none" altLang="en-US">
                <a:solidFill>
                  <a:srgbClr val="000000"/>
                </a:solidFill>
              </a:rPr>
              <a:t>单击此处编辑母版文本样式</a:t>
            </a:r>
          </a:p>
        </p:txBody>
      </p:sp>
      <p:sp>
        <p:nvSpPr>
          <p:cNvPr name="AutoShape 5" id="5"/>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6" id="6"/>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7" id="7"/>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picTx">
  <p:cSld name="图片与标题">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9788" y="457200"/>
            <a:ext cx="3932237" cy="1600200"/>
          </a:xfrm>
        </p:spPr>
        <p:txBody>
          <a:bodyPr vert="horz" anchor="b" tIns="45720" lIns="91440" bIns="45720" rIns="91440">
            <a:normAutofit/>
          </a:bodyPr>
          <a:p>
            <a:pPr algn="l">
              <a:lnSpc>
                <a:spcPct val="90000"/>
              </a:lnSpc>
              <a:spcBef>
                <a:spcPct val="0"/>
              </a:spcBef>
            </a:pPr>
            <a:r>
              <a:rPr lang="zh-CN" b="false" i="false" sz="3200" baseline="0" u="none" altLang="en-US">
                <a:solidFill>
                  <a:srgbClr val="000000"/>
                </a:solidFill>
              </a:rPr>
              <a:t>单击此处编辑母版标题样式</a:t>
            </a:r>
          </a:p>
        </p:txBody>
      </p:sp>
      <p:sp>
        <p:nvSpPr>
          <p:cNvPr name="AutoShape 3" id="3"/>
          <p:cNvSpPr/>
          <p:nvPr>
            <p:ph type="pic" idx="1"/>
          </p:nvPr>
        </p:nvSpPr>
        <p:spPr>
          <a:xfrm>
            <a:off x="5183188" y="987425"/>
            <a:ext cx="6172200" cy="4873625"/>
          </a:xfrm>
        </p:spPr>
        <p:txBody>
          <a:bodyPr vert="horz" anchor="t" tIns="45720" lIns="91440" bIns="45720" rIns="91440">
            <a:normAutofit/>
          </a:bodyPr>
          <a:p>
            <a:pPr algn="l" indent="0" marL="0">
              <a:lnSpc>
                <a:spcPct val="90000"/>
              </a:lnSpc>
              <a:spcBef>
                <a:spcPts val="1000"/>
              </a:spcBef>
            </a:pPr>
          </a:p>
        </p:txBody>
      </p:sp>
      <p:sp>
        <p:nvSpPr>
          <p:cNvPr name="AutoShape 4" id="4"/>
          <p:cNvSpPr/>
          <p:nvPr>
            <p:ph type="body" sz="half" idx="2"/>
          </p:nvPr>
        </p:nvSpPr>
        <p:spPr>
          <a:xfrm>
            <a:off x="839788" y="2057400"/>
            <a:ext cx="3932237" cy="3811588"/>
          </a:xfrm>
        </p:spPr>
        <p:txBody>
          <a:bodyPr vert="horz" anchor="t" tIns="45720" lIns="91440" bIns="45720" rIns="91440">
            <a:normAutofit/>
          </a:bodyPr>
          <a:p>
            <a:pPr algn="l" indent="0" marL="0">
              <a:lnSpc>
                <a:spcPct val="90000"/>
              </a:lnSpc>
              <a:spcBef>
                <a:spcPts val="1000"/>
              </a:spcBef>
            </a:pPr>
            <a:r>
              <a:rPr lang="zh-CN" b="false" i="false" sz="1600" baseline="0" u="none" altLang="en-US">
                <a:solidFill>
                  <a:srgbClr val="000000"/>
                </a:solidFill>
              </a:rPr>
              <a:t>单击此处编辑母版文本样式</a:t>
            </a:r>
          </a:p>
        </p:txBody>
      </p:sp>
      <p:sp>
        <p:nvSpPr>
          <p:cNvPr name="AutoShape 5" id="5"/>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6" id="6"/>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7" id="7"/>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title">
  <p:cSld name="标题幻灯片">
    <p:bg>
      <p:bgPr>
        <a:solidFill>
          <a:srgbClr val="F8F5F6"/>
        </a:solidFill>
      </p:bgPr>
    </p:bg>
    <p:spTree>
      <p:nvGrpSpPr>
        <p:cNvPr id="1" name=""/>
        <p:cNvGrpSpPr/>
        <p:nvPr/>
      </p:nvGrpSpPr>
      <p:grpSpPr>
        <a:xfrm>
          <a:off x="0" y="0"/>
          <a:ext cx="0" cy="0"/>
          <a:chOff x="0" y="0"/>
          <a:chExt cx="0" cy="0"/>
        </a:xfrm>
      </p:grpSpPr>
      <p:sp>
        <p:nvSpPr>
          <p:cNvPr name="AutoShape 2" id="2"/>
          <p:cNvSpPr/>
          <p:nvPr>
            <p:ph type="ctrTitle"/>
          </p:nvPr>
        </p:nvSpPr>
        <p:spPr>
          <a:xfrm>
            <a:off x="1524000" y="1122363"/>
            <a:ext cx="9144000" cy="2387600"/>
          </a:xfrm>
        </p:spPr>
        <p:txBody>
          <a:bodyPr vert="horz" anchor="b" tIns="45720" lIns="91440" bIns="45720" rIns="91440">
            <a:normAutofit/>
          </a:bodyPr>
          <a:p>
            <a:pPr algn="ctr">
              <a:lnSpc>
                <a:spcPct val="90000"/>
              </a:lnSpc>
              <a:spcBef>
                <a:spcPct val="0"/>
              </a:spcBef>
            </a:pPr>
            <a:r>
              <a:rPr lang="zh-CN" b="false" i="false" sz="6000" baseline="0" u="none" altLang="en-US">
                <a:solidFill>
                  <a:srgbClr val="000000"/>
                </a:solidFill>
              </a:rPr>
              <a:t>单击此处编辑母版标题样式</a:t>
            </a:r>
          </a:p>
        </p:txBody>
      </p:sp>
      <p:sp>
        <p:nvSpPr>
          <p:cNvPr name="AutoShape 3" id="3"/>
          <p:cNvSpPr/>
          <p:nvPr>
            <p:ph type="subTitle" idx="1"/>
          </p:nvPr>
        </p:nvSpPr>
        <p:spPr>
          <a:xfrm>
            <a:off x="1524000" y="3602038"/>
            <a:ext cx="9144000" cy="1655762"/>
          </a:xfrm>
        </p:spPr>
        <p:txBody>
          <a:bodyPr vert="horz" anchor="t" tIns="45720" lIns="91440" bIns="45720" rIns="91440">
            <a:normAutofit/>
          </a:bodyPr>
          <a:p>
            <a:pPr algn="ctr" indent="0" marL="0">
              <a:lnSpc>
                <a:spcPct val="90000"/>
              </a:lnSpc>
              <a:spcBef>
                <a:spcPts val="1000"/>
              </a:spcBef>
            </a:pPr>
            <a:r>
              <a:rPr lang="zh-CN" b="false" i="false" sz="2400" baseline="0" u="none" altLang="en-US">
                <a:solidFill>
                  <a:srgbClr val="000000"/>
                </a:solidFill>
              </a:rPr>
              <a:t>单击此处编辑母版副标题样式</a:t>
            </a:r>
          </a:p>
        </p:txBody>
      </p:sp>
      <p:sp>
        <p:nvSpPr>
          <p:cNvPr name="AutoShape 4" id="4"/>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5" id="5"/>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6" id="6"/>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vertTx">
  <p:cSld name="标题和竖排文本">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8200" y="365125"/>
            <a:ext cx="10515600" cy="1325563"/>
          </a:xfr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body" idx="1"/>
          </p:nvPr>
        </p:nvSpPr>
        <p:spPr>
          <a:xfrm>
            <a:off x="838200" y="1825625"/>
            <a:ext cx="10515600" cy="4351338"/>
          </a:xfrm>
        </p:spPr>
        <p:txBody>
          <a:bodyPr vert="eaVert"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4" id="4"/>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5" id="5"/>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6" id="6"/>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vertTitleAndTx">
  <p:cSld name="竖排标题和文本">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724900" y="365125"/>
            <a:ext cx="2628900" cy="5811838"/>
          </a:xfrm>
        </p:spPr>
        <p:txBody>
          <a:bodyPr vert="eaVert"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body" idx="1"/>
          </p:nvPr>
        </p:nvSpPr>
        <p:spPr>
          <a:xfrm>
            <a:off x="838200" y="365125"/>
            <a:ext cx="7734300" cy="5811838"/>
          </a:xfrm>
        </p:spPr>
        <p:txBody>
          <a:bodyPr vert="eaVert"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4" id="4"/>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5" id="5"/>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6" id="6"/>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标题和内容">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8200" y="365125"/>
            <a:ext cx="10515600" cy="1325563"/>
          </a:xfr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obj" idx="1"/>
          </p:nvPr>
        </p:nvSpPr>
        <p:spPr>
          <a:xfrm>
            <a:off x="838200" y="1825625"/>
            <a:ext cx="10515600" cy="4351338"/>
          </a:xfr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4" id="4"/>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5" id="5"/>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6" id="6"/>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secHead">
  <p:cSld name="节标题">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1850" y="1709738"/>
            <a:ext cx="10515600" cy="2852737"/>
          </a:xfrm>
        </p:spPr>
        <p:txBody>
          <a:bodyPr vert="horz" anchor="b" tIns="45720" lIns="91440" bIns="45720" rIns="91440">
            <a:normAutofit/>
          </a:bodyPr>
          <a:p>
            <a:pPr algn="l">
              <a:lnSpc>
                <a:spcPct val="90000"/>
              </a:lnSpc>
              <a:spcBef>
                <a:spcPct val="0"/>
              </a:spcBef>
            </a:pPr>
            <a:r>
              <a:rPr lang="zh-CN" b="false" i="false" sz="6000" baseline="0" u="none" altLang="en-US">
                <a:solidFill>
                  <a:srgbClr val="000000"/>
                </a:solidFill>
              </a:rPr>
              <a:t>单击此处编辑母版标题样式</a:t>
            </a:r>
          </a:p>
        </p:txBody>
      </p:sp>
      <p:sp>
        <p:nvSpPr>
          <p:cNvPr name="AutoShape 3" id="3"/>
          <p:cNvSpPr/>
          <p:nvPr>
            <p:ph type="body" idx="1"/>
          </p:nvPr>
        </p:nvSpPr>
        <p:spPr>
          <a:xfrm>
            <a:off x="831850" y="4589463"/>
            <a:ext cx="10515600" cy="1500187"/>
          </a:xfrm>
        </p:spPr>
        <p:txBody>
          <a:bodyPr vert="horz" anchor="t" tIns="45720" lIns="91440" bIns="45720" rIns="91440">
            <a:normAutofit/>
          </a:bodyPr>
          <a:p>
            <a:pPr algn="l" indent="0" marL="0">
              <a:lnSpc>
                <a:spcPct val="90000"/>
              </a:lnSpc>
              <a:spcBef>
                <a:spcPts val="1000"/>
              </a:spcBef>
            </a:pPr>
            <a:r>
              <a:rPr lang="zh-CN" b="false" i="false" sz="2400" baseline="0" u="none" altLang="en-US">
                <a:solidFill>
                  <a:srgbClr val="000000">
                    <a:tint val="75000"/>
                  </a:srgbClr>
                </a:solidFill>
              </a:rPr>
              <a:t>单击此处编辑母版文本样式</a:t>
            </a:r>
          </a:p>
        </p:txBody>
      </p:sp>
      <p:sp>
        <p:nvSpPr>
          <p:cNvPr name="AutoShape 4" id="4"/>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5" id="5"/>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6" id="6"/>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twoObj">
  <p:cSld name="两项内容">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8200" y="365125"/>
            <a:ext cx="10515600" cy="1325563"/>
          </a:xfr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obj" sz="half" idx="1"/>
          </p:nvPr>
        </p:nvSpPr>
        <p:spPr>
          <a:xfrm>
            <a:off x="838200" y="1825625"/>
            <a:ext cx="5181600" cy="4351338"/>
          </a:xfr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4" id="4"/>
          <p:cNvSpPr/>
          <p:nvPr>
            <p:ph type="obj" sz="half" idx="2"/>
          </p:nvPr>
        </p:nvSpPr>
        <p:spPr>
          <a:xfrm>
            <a:off x="6172200" y="1825625"/>
            <a:ext cx="5181600" cy="4351338"/>
          </a:xfr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5" id="5"/>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6" id="6"/>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7" id="7"/>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twoTxTwoObj">
  <p:cSld name="比较">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9788" y="365125"/>
            <a:ext cx="10515600" cy="1325563"/>
          </a:xfr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body" idx="1"/>
          </p:nvPr>
        </p:nvSpPr>
        <p:spPr>
          <a:xfrm>
            <a:off x="839788" y="1681163"/>
            <a:ext cx="5157787" cy="823912"/>
          </a:xfrm>
        </p:spPr>
        <p:txBody>
          <a:bodyPr vert="horz" anchor="b" tIns="45720" lIns="91440" bIns="45720" rIns="91440">
            <a:normAutofit/>
          </a:bodyPr>
          <a:p>
            <a:pPr algn="l" indent="0" marL="0">
              <a:lnSpc>
                <a:spcPct val="90000"/>
              </a:lnSpc>
              <a:spcBef>
                <a:spcPts val="1000"/>
              </a:spcBef>
            </a:pPr>
            <a:r>
              <a:rPr lang="zh-CN" b="true" i="false" sz="2400" baseline="0" u="none" altLang="en-US">
                <a:solidFill>
                  <a:srgbClr val="000000"/>
                </a:solidFill>
              </a:rPr>
              <a:t>单击此处编辑母版文本样式</a:t>
            </a:r>
          </a:p>
        </p:txBody>
      </p:sp>
      <p:sp>
        <p:nvSpPr>
          <p:cNvPr name="AutoShape 4" id="4"/>
          <p:cNvSpPr/>
          <p:nvPr>
            <p:ph type="obj" sz="half" idx="2"/>
          </p:nvPr>
        </p:nvSpPr>
        <p:spPr>
          <a:xfrm>
            <a:off x="839788" y="2505075"/>
            <a:ext cx="5157787" cy="3684588"/>
          </a:xfr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5" id="5"/>
          <p:cNvSpPr/>
          <p:nvPr>
            <p:ph type="body" sz="quarter" idx="3"/>
          </p:nvPr>
        </p:nvSpPr>
        <p:spPr>
          <a:xfrm>
            <a:off x="6172200" y="1681163"/>
            <a:ext cx="5183188" cy="823912"/>
          </a:xfrm>
        </p:spPr>
        <p:txBody>
          <a:bodyPr vert="horz" anchor="b" tIns="45720" lIns="91440" bIns="45720" rIns="91440">
            <a:normAutofit/>
          </a:bodyPr>
          <a:p>
            <a:pPr algn="l" indent="0" marL="0">
              <a:lnSpc>
                <a:spcPct val="90000"/>
              </a:lnSpc>
              <a:spcBef>
                <a:spcPts val="1000"/>
              </a:spcBef>
            </a:pPr>
            <a:r>
              <a:rPr lang="zh-CN" b="true" i="false" sz="2400" baseline="0" u="none" altLang="en-US">
                <a:solidFill>
                  <a:srgbClr val="000000"/>
                </a:solidFill>
              </a:rPr>
              <a:t>单击此处编辑母版文本样式</a:t>
            </a:r>
          </a:p>
        </p:txBody>
      </p:sp>
      <p:sp>
        <p:nvSpPr>
          <p:cNvPr name="AutoShape 6" id="6"/>
          <p:cNvSpPr/>
          <p:nvPr>
            <p:ph type="obj" sz="quarter" idx="4"/>
          </p:nvPr>
        </p:nvSpPr>
        <p:spPr>
          <a:xfrm>
            <a:off x="6172200" y="2505075"/>
            <a:ext cx="5183188" cy="3684588"/>
          </a:xfr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7" id="7"/>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8" id="8"/>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9" id="9"/>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titleOnly">
  <p:cSld name="仅标题">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8200" y="365125"/>
            <a:ext cx="10515600" cy="1325563"/>
          </a:xfr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dt" sz="half" idx="10"/>
          </p:nvPr>
        </p:nvSpPr>
        <p:spPr>
          <a:xfrm>
            <a:off x="838200" y="6356350"/>
            <a:ext cx="2743200" cy="365125"/>
          </a:xfrm>
        </p:spPr>
        <p:txBody>
          <a:bodyPr vert="horz" anchor="ctr" tIns="45720" lIns="91440" bIns="45720" rIns="91440">
            <a:normAutofit/>
          </a:bodyPr>
          <a:p>
            <a:pPr algn="l" marL="0"/>
            <a:r>
              <a:rPr lang="zh-CN" b="false" i="false" sz="1200" baseline="0" u="none" altLang="en-US">
                <a:solidFill>
                  <a:srgbClr val="000000">
                    <a:tint val="75000"/>
                  </a:srgbClr>
                </a:solidFill>
                <a:latin typeface="DengXian"/>
                <a:ea typeface="DengXian"/>
              </a:rPr>
              <a:t>2024/8/8</a:t>
            </a:r>
          </a:p>
        </p:txBody>
      </p:sp>
      <p:sp>
        <p:nvSpPr>
          <p:cNvPr name="AutoShape 4" id="4"/>
          <p:cNvSpPr/>
          <p:nvPr>
            <p:ph type="ftr" sz="quarter" idx="11"/>
          </p:nvPr>
        </p:nvSpPr>
        <p:spPr>
          <a:xfrm>
            <a:off x="4038600" y="6356350"/>
            <a:ext cx="4114800" cy="365125"/>
          </a:xfrm>
        </p:spPr>
        <p:txBody>
          <a:bodyPr vert="horz" anchor="ctr" tIns="45720" lIns="91440" bIns="45720" rIns="91440">
            <a:normAutofit/>
          </a:bodyPr>
          <a:p>
            <a:pPr algn="ctr" marL="0"/>
          </a:p>
        </p:txBody>
      </p:sp>
      <p:sp>
        <p:nvSpPr>
          <p:cNvPr name="AutoShape 5" id="5"/>
          <p:cNvSpPr/>
          <p:nvPr>
            <p:ph type="sldNum" sz="quarter" idx="12"/>
          </p:nvPr>
        </p:nvSpPr>
        <p:spPr>
          <a:xfrm>
            <a:off x="8610600" y="6356350"/>
            <a:ext cx="2743200" cy="365125"/>
          </a:xfrm>
        </p:spPr>
        <p:txBody>
          <a:bodyPr vert="horz" anchor="ctr" tIns="45720" lIns="91440" bIns="45720" rIns="91440">
            <a:normAutofit/>
          </a:bodyPr>
          <a:p>
            <a:pPr algn="r" marL="0"/>
            <a:fld type="slidenum" id="{3386411A-70EE-422D-B97C-F56BEE3FF077}">
              <a:rPr lang="zh-CN" b="false" i="false" sz="1200" baseline="0" u="none" altLang="en-US">
                <a:solidFill>
                  <a:srgbClr val="000000">
                    <a:tint val="75000"/>
                  </a:srgbClr>
                </a:solidFill>
                <a:latin typeface="DengXian"/>
                <a:ea typeface="DengXian"/>
              </a:rPr>
              <a:t>‹#›</a:t>
            </a:fld>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9.xml" Type="http://schemas.openxmlformats.org/officeDocument/2006/relationships/slideLayout"/><Relationship Id="rId11" Target="../slideLayouts/slideLayout10.xml" Type="http://schemas.openxmlformats.org/officeDocument/2006/relationships/slideLayout"/><Relationship Id="rId12" Target="../slideLayouts/slideLayout11.xml" Type="http://schemas.openxmlformats.org/officeDocument/2006/relationships/slideLayout"/><Relationship Id="rId2" Target="../theme/theme1.xml" Type="http://schemas.openxmlformats.org/officeDocument/2006/relationships/theme"/><Relationship Id="rId3" Target="../slideLayouts/slideLayout2.xml" Type="http://schemas.openxmlformats.org/officeDocument/2006/relationships/slideLayout"/><Relationship Id="rId4" Target="../slideLayouts/slideLayout3.xml" Type="http://schemas.openxmlformats.org/officeDocument/2006/relationships/slideLayout"/><Relationship Id="rId5" Target="../slideLayouts/slideLayout4.xml" Type="http://schemas.openxmlformats.org/officeDocument/2006/relationships/slideLayout"/><Relationship Id="rId6" Target="../slideLayouts/slideLayout5.xml" Type="http://schemas.openxmlformats.org/officeDocument/2006/relationships/slideLayout"/><Relationship Id="rId7" Target="../slideLayouts/slideLayout6.xml" Type="http://schemas.openxmlformats.org/officeDocument/2006/relationships/slideLayout"/><Relationship Id="rId8" Target="../slideLayouts/slideLayout7.xml" Type="http://schemas.openxmlformats.org/officeDocument/2006/relationships/slideLayout"/><Relationship Id="rId9" Target="../slideLayouts/slideLayout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5F6"/>
        </a:solidFill>
      </p:bgPr>
    </p:bg>
    <p:spTree>
      <p:nvGrpSpPr>
        <p:cNvPr id="1" name=""/>
        <p:cNvGrpSpPr/>
        <p:nvPr/>
      </p:nvGrpSpPr>
      <p:grpSpPr>
        <a:xfrm>
          <a:off x="0" y="0"/>
          <a:ext cx="0" cy="0"/>
          <a:chOff x="0" y="0"/>
          <a:chExt cx="0" cy="0"/>
        </a:xfrm>
      </p:grpSpPr>
      <p:sp>
        <p:nvSpPr>
          <p:cNvPr name="AutoShape 2" id="2"/>
          <p:cNvSpPr/>
          <p:nvPr>
            <p:ph type="title"/>
          </p:nvPr>
        </p:nvSpPr>
        <p:spPr>
          <a:xfrm>
            <a:off x="838200" y="365125"/>
            <a:ext cx="10515600" cy="1325563"/>
          </a:xfrm>
          <a:prstGeom prst="rect">
            <a:avLst/>
          </a:prstGeom>
        </p:spPr>
        <p:txBody>
          <a:bodyPr vert="horz" anchor="ctr" tIns="45720" lIns="91440" bIns="45720" rIns="91440">
            <a:normAutofit/>
          </a:bodyPr>
          <a:p>
            <a:pPr algn="l">
              <a:lnSpc>
                <a:spcPct val="90000"/>
              </a:lnSpc>
              <a:spcBef>
                <a:spcPct val="0"/>
              </a:spcBef>
            </a:pPr>
            <a:r>
              <a:rPr lang="zh-CN" b="false" i="false" sz="4400" baseline="0" u="none" altLang="en-US">
                <a:solidFill>
                  <a:srgbClr val="000000"/>
                </a:solidFill>
              </a:rPr>
              <a:t>单击此处编辑母版标题样式</a:t>
            </a:r>
          </a:p>
        </p:txBody>
      </p:sp>
      <p:sp>
        <p:nvSpPr>
          <p:cNvPr name="AutoShape 3" id="3"/>
          <p:cNvSpPr/>
          <p:nvPr>
            <p:ph type="body" idx="1"/>
          </p:nvPr>
        </p:nvSpPr>
        <p:spPr>
          <a:xfrm>
            <a:off x="838200" y="1825625"/>
            <a:ext cx="10515600" cy="4351338"/>
          </a:xfrm>
          <a:prstGeom prst="rect">
            <a:avLst/>
          </a:prstGeom>
        </p:spPr>
        <p:txBody>
          <a:bodyPr vert="horz" anchor="t" tIns="45720" lIns="91440" bIns="45720" rIns="91440">
            <a:normAutofit/>
          </a:bodyPr>
          <a:p>
            <a:pPr algn="l" indent="-228600" marL="228600">
              <a:lnSpc>
                <a:spcPct val="90000"/>
              </a:lnSpc>
              <a:spcBef>
                <a:spcPts val="1000"/>
              </a:spcBef>
            </a:pPr>
            <a:r>
              <a:rPr lang="zh-CN" b="false" i="false" sz="2800" baseline="0" u="none" altLang="en-US">
                <a:solidFill>
                  <a:srgbClr val="000000"/>
                </a:solidFill>
              </a:rPr>
              <a:t>单击此处编辑母版文本样式</a:t>
            </a:r>
          </a:p>
          <a:p>
            <a:pPr algn="l" indent="-228600" lvl="1" marL="685800">
              <a:lnSpc>
                <a:spcPct val="90000"/>
              </a:lnSpc>
              <a:spcBef>
                <a:spcPts val="500"/>
              </a:spcBef>
            </a:pPr>
            <a:r>
              <a:rPr lang="zh-CN" b="false" i="false" sz="2400" baseline="0" u="none" altLang="en-US">
                <a:solidFill>
                  <a:srgbClr val="000000"/>
                </a:solidFill>
              </a:rPr>
              <a:t>二级</a:t>
            </a:r>
          </a:p>
          <a:p>
            <a:pPr algn="l" indent="-228600" lvl="2" marL="1143000">
              <a:lnSpc>
                <a:spcPct val="90000"/>
              </a:lnSpc>
              <a:spcBef>
                <a:spcPts val="500"/>
              </a:spcBef>
            </a:pPr>
            <a:r>
              <a:rPr lang="zh-CN" b="false" i="false" sz="2000" baseline="0" u="none" altLang="en-US">
                <a:solidFill>
                  <a:srgbClr val="000000"/>
                </a:solidFill>
              </a:rPr>
              <a:t>三级</a:t>
            </a:r>
          </a:p>
          <a:p>
            <a:pPr algn="l" indent="-228600" lvl="3" marL="1600200">
              <a:lnSpc>
                <a:spcPct val="90000"/>
              </a:lnSpc>
              <a:spcBef>
                <a:spcPts val="500"/>
              </a:spcBef>
            </a:pPr>
            <a:r>
              <a:rPr lang="zh-CN" b="false" i="false" sz="1800" baseline="0" u="none" altLang="en-US">
                <a:solidFill>
                  <a:srgbClr val="000000"/>
                </a:solidFill>
              </a:rPr>
              <a:t>四级</a:t>
            </a:r>
          </a:p>
          <a:p>
            <a:pPr algn="l" indent="-228600" lvl="4" marL="2057400">
              <a:lnSpc>
                <a:spcPct val="90000"/>
              </a:lnSpc>
              <a:spcBef>
                <a:spcPts val="500"/>
              </a:spcBef>
            </a:pPr>
            <a:r>
              <a:rPr lang="zh-CN" b="false" i="false" sz="1800" baseline="0" u="none" altLang="en-US">
                <a:solidFill>
                  <a:srgbClr val="000000"/>
                </a:solidFill>
              </a:rPr>
              <a:t>五级</a:t>
            </a:r>
          </a:p>
        </p:txBody>
      </p:sp>
      <p:sp>
        <p:nvSpPr>
          <p:cNvPr name="AutoShape 4" id="4"/>
          <p:cNvSpPr/>
          <p:nvPr>
            <p:ph type="dt" sz="half" idx="2"/>
          </p:nvPr>
        </p:nvSpPr>
        <p:spPr>
          <a:xfrm>
            <a:off x="838200" y="6356350"/>
            <a:ext cx="2743200" cy="365125"/>
          </a:xfrm>
          <a:prstGeom prst="rect">
            <a:avLst/>
          </a:prstGeom>
        </p:spPr>
        <p:txBody>
          <a:bodyPr vert="horz" anchor="ctr" tIns="45720" lIns="91440" bIns="45720" rIns="91440">
            <a:normAutofit/>
          </a:bodyPr>
          <a:p>
            <a:pPr algn="l" marL="0"/>
            <a:r>
              <a:rPr lang="zh-CN" b="false" i="false" sz="1800" baseline="0" u="none" altLang="en-US">
                <a:solidFill>
                  <a:srgbClr val="000000"/>
                </a:solidFill>
                <a:latin typeface="DengXian"/>
                <a:ea typeface="DengXian"/>
              </a:rPr>
              <a:t>2024/8/8</a:t>
            </a:r>
          </a:p>
        </p:txBody>
      </p:sp>
      <p:sp>
        <p:nvSpPr>
          <p:cNvPr name="AutoShape 5" id="5"/>
          <p:cNvSpPr/>
          <p:nvPr>
            <p:ph type="ftr" sz="quarter" idx="3"/>
          </p:nvPr>
        </p:nvSpPr>
        <p:spPr>
          <a:xfrm>
            <a:off x="4038600" y="6356350"/>
            <a:ext cx="4114800" cy="365125"/>
          </a:xfrm>
          <a:prstGeom prst="rect">
            <a:avLst/>
          </a:prstGeom>
        </p:spPr>
        <p:txBody>
          <a:bodyPr vert="horz" anchor="ctr" tIns="45720" lIns="91440" bIns="45720" rIns="91440">
            <a:normAutofit/>
          </a:bodyPr>
          <a:p>
            <a:pPr algn="l" marL="0"/>
          </a:p>
        </p:txBody>
      </p:sp>
      <p:sp>
        <p:nvSpPr>
          <p:cNvPr name="AutoShape 6" id="6"/>
          <p:cNvSpPr/>
          <p:nvPr>
            <p:ph type="sldNum" sz="quarter" idx="4"/>
          </p:nvPr>
        </p:nvSpPr>
        <p:spPr>
          <a:xfrm>
            <a:off x="8610600" y="6356350"/>
            <a:ext cx="2743200" cy="365125"/>
          </a:xfrm>
          <a:prstGeom prst="rect">
            <a:avLst/>
          </a:prstGeom>
        </p:spPr>
        <p:txBody>
          <a:bodyPr vert="horz" anchor="ctr" tIns="45720" lIns="91440" bIns="45720" rIns="91440">
            <a:normAutofit/>
          </a:bodyPr>
          <a:p>
            <a:pPr algn="l" marL="0"/>
            <a:fld type="slidenum" id="{3386411A-70EE-422D-B97C-F56BEE3FF077}">
              <a:rPr lang="zh-CN" b="false" i="false" sz="1800" baseline="0" u="none" altLang="en-US">
                <a:solidFill>
                  <a:srgbClr val="000000"/>
                </a:solidFill>
                <a:latin typeface="DengXian"/>
                <a:ea typeface="DengXian"/>
              </a:rPr>
              <a:t>‹#›</a:t>
            </a:fld>
          </a:p>
        </p:txBody>
      </p:sp>
    </p:spTree>
  </p:cSld>
  <p:clrMap bg1="lt1" tx1="dk1" bg2="lt2" tx2="dk2" accent1="accent1" accent2="accent2" accent3="accent3" accent4="accent4" accent5="accent5" accent6="accent6" hlink="hlink" folHlink="folHlink"/>
  <p:sldLayoutIdLst>
    <p:sldLayoutId id="2147483655" r:id="rId1"/>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8.jpeg" Type="http://schemas.openxmlformats.org/officeDocument/2006/relationships/image"/><Relationship Id="rId5"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5F6"/>
        </a:solidFill>
      </p:bgPr>
    </p:bg>
    <p:spTree>
      <p:nvGrpSpPr>
        <p:cNvPr id="1" name=""/>
        <p:cNvGrpSpPr/>
        <p:nvPr/>
      </p:nvGrpSpPr>
      <p:grpSpPr>
        <a:xfrm>
          <a:off x="0" y="0"/>
          <a:ext cx="0" cy="0"/>
          <a:chOff x="0" y="0"/>
          <a:chExt cx="0" cy="0"/>
        </a:xfrm>
      </p:grpSpPr>
      <p:pic>
        <p:nvPicPr>
          <p:cNvPr name="image1.jpeg" id="2"/>
          <p:cNvPicPr>
            <a:picLocks noChangeAspect="true"/>
          </p:cNvPicPr>
          <p:nvPr/>
        </p:nvPicPr>
        <p:blipFill>
          <a:blip r:embed="rId2"/>
          <a:stretch>
            <a:fillRect t="0" l="0" b="0" r="0"/>
          </a:stretch>
        </p:blipFill>
        <p:spPr>
          <a:xfrm>
            <a:off x="0" y="0"/>
            <a:ext cx="12190815" cy="6858000"/>
          </a:xfrm>
          <a:prstGeom prst="rect">
            <a:avLst/>
          </a:prstGeom>
        </p:spPr>
      </p:pic>
      <p:sp>
        <p:nvSpPr>
          <p:cNvPr name="TextBox 3" id="3"/>
          <p:cNvSpPr txBox="true"/>
          <p:nvPr/>
        </p:nvSpPr>
        <p:spPr>
          <a:xfrm>
            <a:off x="1356852" y="2668122"/>
            <a:ext cx="9040761" cy="1429551"/>
          </a:xfrm>
          <a:prstGeom prst="rect">
            <a:avLst/>
          </a:prstGeom>
        </p:spPr>
        <p:txBody>
          <a:bodyPr anchor="t" rtlCol="false" vert="horz" tIns="45720" lIns="91440" bIns="45720" rIns="91440">
            <a:noAutofit/>
          </a:bodyPr>
          <a:lstStyle/>
          <a:p>
            <a:pPr algn="ctr" indent="0" marL="0">
              <a:lnSpc>
                <a:spcPct val="170000"/>
              </a:lnSpc>
              <a:spcBef>
                <a:spcPct val="0"/>
              </a:spcBef>
              <a:defRPr/>
            </a:pPr>
            <a:r>
              <a:rPr lang="zh-CN" b="false" i="false" sz="4600" baseline="0" u="none" altLang="en-US">
                <a:solidFill>
                  <a:srgbClr val="FFFFFF"/>
                </a:solidFill>
                <a:latin typeface="华康圆体 Std W7"/>
                <a:ea typeface="华康圆体 Std W7"/>
              </a:rPr>
              <a:t>Introduction to Cryptocurrency</a:t>
            </a:r>
            <a:endParaRPr lang="en-US" sz="1100"/>
          </a:p>
        </p:txBody>
      </p:sp>
      <p:sp>
        <p:nvSpPr>
          <p:cNvPr name="TextBox 4" id="4"/>
          <p:cNvSpPr txBox="true"/>
          <p:nvPr/>
        </p:nvSpPr>
        <p:spPr>
          <a:xfrm>
            <a:off x="5727290" y="6161092"/>
            <a:ext cx="1445565" cy="352538"/>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1600" baseline="0" u="none" altLang="en-US">
                <a:solidFill>
                  <a:srgbClr val="FFFFFF"/>
                </a:solidFill>
                <a:latin typeface="华康圆体 Std W7"/>
                <a:ea typeface="华康圆体 Std W7"/>
              </a:rPr>
              <a:t>汇报人</a:t>
            </a:r>
            <a:endParaRPr lang="en-US" sz="1100"/>
          </a:p>
        </p:txBody>
      </p:sp>
      <p:sp>
        <p:nvSpPr>
          <p:cNvPr name="AutoShape 5" id="5"/>
          <p:cNvSpPr/>
          <p:nvPr/>
        </p:nvSpPr>
        <p:spPr>
          <a:xfrm>
            <a:off x="5428053" y="6146804"/>
            <a:ext cx="299237" cy="299237"/>
          </a:xfrm>
          <a:prstGeom prst="ellipse">
            <a:avLst/>
          </a:prstGeom>
          <a:solidFill>
            <a:srgbClr val="C857F7"/>
          </a:solidFill>
          <a:ln cap="flat" cmpd="sng">
            <a:prstDash val="solid"/>
          </a:ln>
        </p:spPr>
        <p:txBody>
          <a:bodyPr vert="horz" anchor="ctr" tIns="45720" lIns="91440" bIns="45720" rIns="91440">
            <a:normAutofit/>
          </a:bodyPr>
          <a:p>
            <a:pPr algn="ctr" marL="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50141" y="23250"/>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4" id="4"/>
          <p:cNvSpPr txBox="true"/>
          <p:nvPr/>
        </p:nvSpPr>
        <p:spPr>
          <a:xfrm>
            <a:off x="947396" y="603715"/>
            <a:ext cx="9196729"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Ethereum?</a:t>
            </a:r>
            <a:endParaRPr lang="en-US" sz="1100"/>
          </a:p>
        </p:txBody>
      </p:sp>
      <p:cxnSp>
        <p:nvCxnSpPr>
          <p:cNvPr name="Connector 5" id="5"/>
          <p:cNvCxnSpPr/>
          <p:nvPr/>
        </p:nvCxnSpPr>
        <p:spPr>
          <a:xfrm>
            <a:off x="6075903" y="2171700"/>
            <a:ext cx="0" cy="4686300"/>
          </a:xfrm>
          <a:prstGeom prst="line">
            <a:avLst/>
          </a:prstGeom>
          <a:ln w="6350" cap="flat" cmpd="sng">
            <a:solidFill>
              <a:srgbClr val="000000"/>
            </a:solidFill>
            <a:prstDash val="solid"/>
          </a:ln>
        </p:spPr>
      </p:cxnSp>
      <p:cxnSp>
        <p:nvCxnSpPr>
          <p:cNvPr name="Connector 6" id="6"/>
          <p:cNvCxnSpPr/>
          <p:nvPr/>
        </p:nvCxnSpPr>
        <p:spPr>
          <a:xfrm>
            <a:off x="6629421" y="3368946"/>
            <a:ext cx="3337088" cy="0"/>
          </a:xfrm>
          <a:prstGeom prst="line">
            <a:avLst/>
          </a:prstGeom>
          <a:ln w="9525" cap="flat" cmpd="sng">
            <a:solidFill>
              <a:srgbClr val="000000">
                <a:alpha val="20000"/>
                <a:lumMod val="50000"/>
                <a:lumOff val="50000"/>
              </a:srgbClr>
            </a:solidFill>
            <a:prstDash val="solid"/>
          </a:ln>
        </p:spPr>
      </p:cxnSp>
      <p:sp>
        <p:nvSpPr>
          <p:cNvPr name="AutoShape 7" id="7"/>
          <p:cNvSpPr/>
          <p:nvPr/>
        </p:nvSpPr>
        <p:spPr>
          <a:xfrm>
            <a:off x="1017767" y="2608487"/>
            <a:ext cx="4745271" cy="2639374"/>
          </a:xfrm>
          <a:prstGeom prst="roundRect">
            <a:avLst>
              <a:gd name="adj" fmla="val 3000"/>
            </a:avLst>
          </a:prstGeom>
          <a:solidFill>
            <a:srgbClr val="FFFFFF">
              <a:alpha val="50000"/>
            </a:srgbClr>
          </a:solidFill>
          <a:ln cap="flat" cmpd="sng">
            <a:prstDash val="solid"/>
          </a:ln>
        </p:spPr>
        <p:txBody>
          <a:bodyPr vert="horz" anchor="ctr" tIns="45720" lIns="91440" bIns="45720" rIns="91440">
            <a:normAutofit/>
          </a:bodyPr>
          <a:p>
            <a:pPr algn="ctr" marL="0"/>
          </a:p>
        </p:txBody>
      </p:sp>
      <p:cxnSp>
        <p:nvCxnSpPr>
          <p:cNvPr name="Connector 8" id="8"/>
          <p:cNvCxnSpPr/>
          <p:nvPr/>
        </p:nvCxnSpPr>
        <p:spPr>
          <a:xfrm>
            <a:off x="1945184" y="3368946"/>
            <a:ext cx="3337088" cy="0"/>
          </a:xfrm>
          <a:prstGeom prst="line">
            <a:avLst/>
          </a:prstGeom>
          <a:ln w="9525" cap="flat" cmpd="sng">
            <a:solidFill>
              <a:srgbClr val="000000">
                <a:alpha val="20000"/>
                <a:lumMod val="50000"/>
                <a:lumOff val="50000"/>
              </a:srgbClr>
            </a:solidFill>
            <a:prstDash val="solid"/>
          </a:ln>
        </p:spPr>
      </p:cxnSp>
      <p:sp>
        <p:nvSpPr>
          <p:cNvPr name="TextBox 9" id="9"/>
          <p:cNvSpPr txBox="true"/>
          <p:nvPr/>
        </p:nvSpPr>
        <p:spPr>
          <a:xfrm>
            <a:off x="4478276" y="2354611"/>
            <a:ext cx="1418311" cy="478020"/>
          </a:xfrm>
          <a:prstGeom prst="roundRect">
            <a:avLst>
              <a:gd name="adj" fmla="val 0"/>
            </a:avLst>
          </a:prstGeom>
          <a:noFill/>
          <a:ln cap="rnd" cmpd="sng">
            <a:prstDash val="solid"/>
          </a:ln>
        </p:spPr>
        <p:txBody>
          <a:bodyPr anchor="ctr" rtlCol="false" vert="horz" rot="0" wrap="none" tIns="45720" lIns="91440" bIns="45720" rIns="91440">
            <a:noAutofit/>
          </a:bodyPr>
          <a:lstStyle/>
          <a:p>
            <a:pPr algn="ctr" marL="0">
              <a:defRPr/>
            </a:pPr>
            <a:r>
              <a:rPr lang="en-US" b="true" i="false" sz="2800" baseline="0" u="none">
                <a:solidFill>
                  <a:srgbClr val="FFFFFF"/>
                </a:solidFill>
                <a:latin typeface="DengXian"/>
                <a:ea typeface="DengXian"/>
              </a:rPr>
              <a:t>01.</a:t>
            </a:r>
            <a:endParaRPr lang="en-US" sz="1100"/>
          </a:p>
        </p:txBody>
      </p:sp>
      <p:sp>
        <p:nvSpPr>
          <p:cNvPr name="TextBox 10" id="10"/>
          <p:cNvSpPr txBox="true"/>
          <p:nvPr/>
        </p:nvSpPr>
        <p:spPr>
          <a:xfrm>
            <a:off x="10181130" y="2378930"/>
            <a:ext cx="1418311" cy="478020"/>
          </a:xfrm>
          <a:prstGeom prst="roundRect">
            <a:avLst>
              <a:gd name="adj" fmla="val 0"/>
            </a:avLst>
          </a:prstGeom>
          <a:noFill/>
          <a:ln cap="rnd" cmpd="sng">
            <a:prstDash val="solid"/>
          </a:ln>
        </p:spPr>
        <p:txBody>
          <a:bodyPr anchor="ctr" rtlCol="false" vert="horz" rot="0" wrap="none" tIns="45720" lIns="91440" bIns="45720" rIns="91440">
            <a:noAutofit/>
          </a:bodyPr>
          <a:lstStyle/>
          <a:p>
            <a:pPr algn="ctr" marL="0">
              <a:defRPr/>
            </a:pPr>
            <a:r>
              <a:rPr lang="en-US" b="true" i="false" sz="2800" baseline="0" u="none">
                <a:solidFill>
                  <a:srgbClr val="FFFFFF"/>
                </a:solidFill>
                <a:latin typeface="DengXian"/>
                <a:ea typeface="DengXian"/>
              </a:rPr>
              <a:t>02.</a:t>
            </a:r>
            <a:endParaRPr lang="en-US" sz="1100"/>
          </a:p>
        </p:txBody>
      </p:sp>
      <p:sp>
        <p:nvSpPr>
          <p:cNvPr name="AutoShape 11" id="11"/>
          <p:cNvSpPr/>
          <p:nvPr/>
        </p:nvSpPr>
        <p:spPr>
          <a:xfrm>
            <a:off x="6428964" y="2608487"/>
            <a:ext cx="4745271" cy="2639374"/>
          </a:xfrm>
          <a:prstGeom prst="roundRect">
            <a:avLst>
              <a:gd name="adj" fmla="val 3000"/>
            </a:avLst>
          </a:prstGeom>
          <a:solidFill>
            <a:srgbClr val="FFFFFF">
              <a:alpha val="50000"/>
            </a:srgbClr>
          </a:solidFill>
          <a:ln cap="flat" cmpd="sng">
            <a:prstDash val="solid"/>
          </a:ln>
        </p:spPr>
        <p:txBody>
          <a:bodyPr vert="horz" anchor="ctr" tIns="45720" lIns="91440" bIns="45720" rIns="91440">
            <a:normAutofit/>
          </a:bodyPr>
          <a:p>
            <a:pPr algn="ctr" marL="0"/>
          </a:p>
        </p:txBody>
      </p:sp>
      <p:sp>
        <p:nvSpPr>
          <p:cNvPr name="TextBox 12" id="12"/>
          <p:cNvSpPr txBox="true"/>
          <p:nvPr/>
        </p:nvSpPr>
        <p:spPr>
          <a:xfrm>
            <a:off x="1228781" y="3133665"/>
            <a:ext cx="4228036" cy="171069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Smart contracts are self-executing contracts with the terms directly written into code. They run on the Ethereum blockchain, facilitating trustless transactions that automatically execute when conditions are met, eliminating the need for intermediaries.</a:t>
            </a:r>
            <a:endParaRPr lang="en-US" sz="1100"/>
          </a:p>
        </p:txBody>
      </p:sp>
      <p:sp>
        <p:nvSpPr>
          <p:cNvPr name="TextBox 13" id="13"/>
          <p:cNvSpPr txBox="true"/>
          <p:nvPr/>
        </p:nvSpPr>
        <p:spPr>
          <a:xfrm>
            <a:off x="1228781" y="2729709"/>
            <a:ext cx="4228036" cy="313932"/>
          </a:xfrm>
          <a:prstGeom prst="rect">
            <a:avLst/>
          </a:prstGeom>
        </p:spPr>
        <p:txBody>
          <a:bodyPr anchor="t" rtlCol="false" vert="horz" tIns="45720" lIns="91440" bIns="45720" rIns="91440">
            <a:spAutoFit/>
          </a:bodyPr>
          <a:lstStyle/>
          <a:p>
            <a:pPr algn="ctr" indent="0" marL="0">
              <a:lnSpc>
                <a:spcPct val="90000"/>
              </a:lnSpc>
              <a:spcBef>
                <a:spcPts val="1000"/>
              </a:spcBef>
              <a:defRPr/>
            </a:pPr>
            <a:r>
              <a:rPr lang="zh-CN" b="true" i="false" sz="1600" baseline="0" u="none" altLang="en-US">
                <a:solidFill>
                  <a:srgbClr val="FFFFFF"/>
                </a:solidFill>
                <a:latin typeface="华康圆体 Std W7"/>
                <a:ea typeface="华康圆体 Std W7"/>
              </a:rPr>
              <a:t>Smart Contracts</a:t>
            </a:r>
            <a:endParaRPr lang="en-US" sz="1100"/>
          </a:p>
        </p:txBody>
      </p:sp>
      <p:sp>
        <p:nvSpPr>
          <p:cNvPr name="TextBox 14" id="14"/>
          <p:cNvSpPr txBox="true"/>
          <p:nvPr/>
        </p:nvSpPr>
        <p:spPr>
          <a:xfrm>
            <a:off x="6735183" y="3197468"/>
            <a:ext cx="4228036" cy="13868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dApps are applications that run on a decentralized network, utilizing smart contracts to allow functionalities without a central authority. Ethereum's platform enables developers to build and deploy dApps across various industries.</a:t>
            </a:r>
            <a:endParaRPr lang="en-US" sz="1100"/>
          </a:p>
        </p:txBody>
      </p:sp>
      <p:sp>
        <p:nvSpPr>
          <p:cNvPr name="TextBox 15" id="15"/>
          <p:cNvSpPr txBox="true"/>
          <p:nvPr/>
        </p:nvSpPr>
        <p:spPr>
          <a:xfrm>
            <a:off x="6735183" y="2793512"/>
            <a:ext cx="4228036" cy="313932"/>
          </a:xfrm>
          <a:prstGeom prst="rect">
            <a:avLst/>
          </a:prstGeom>
        </p:spPr>
        <p:txBody>
          <a:bodyPr anchor="t" rtlCol="false" vert="horz" tIns="45720" lIns="91440" bIns="45720" rIns="91440">
            <a:spAutoFit/>
          </a:bodyPr>
          <a:lstStyle/>
          <a:p>
            <a:pPr algn="ctr" indent="0" marL="0">
              <a:lnSpc>
                <a:spcPct val="90000"/>
              </a:lnSpc>
              <a:spcBef>
                <a:spcPts val="1000"/>
              </a:spcBef>
              <a:defRPr/>
            </a:pPr>
            <a:r>
              <a:rPr lang="zh-CN" b="true" i="false" sz="1600" baseline="0" u="none" altLang="en-US">
                <a:solidFill>
                  <a:srgbClr val="FFFFFF"/>
                </a:solidFill>
                <a:latin typeface="华康圆体 Std W7"/>
                <a:ea typeface="华康圆体 Std W7"/>
              </a:rPr>
              <a:t>Decentralized Applications (dApps)</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par>
                                <p:cTn id="8" presetID="9" presetClass="entr" presetSubtype="0" repeatCount="1000" spd="100%" accel="0%" decel="0%" fill="hold" grpId="0" nodeType="withEffect">
                                  <p:stCondLst>
                                    <p:cond delay="0"/>
                                  </p:stCondLst>
                                  <p:childTnLst>
                                    <p:animEffect filter="dissolve" transition="in">
                                      <p:cBhvr>
                                        <p:cTn id="10" dur="500" repeatCount="1000" spd="100%" accel="0%" decel="0%"/>
                                        <p:tgtEl>
                                          <p:spTgt spid="13"/>
                                        </p:tgtEl>
                                      </p:cBhvr>
                                    </p:animEffect>
                                    <p:set>
                                      <p:cBhvr>
                                        <p:cTn id="9" dur="1" repeatCount="1000" spd="100%" accel="0%" decel="0%" fill="hold">
                                          <p:stCondLst>
                                            <p:cond delay="0"/>
                                          </p:stCondLst>
                                        </p:cTn>
                                        <p:tgtEl>
                                          <p:spTgt spid="13"/>
                                        </p:tgtEl>
                                        <p:attrNameLst>
                                          <p:attrName>style.visibility</p:attrName>
                                        </p:attrNameLst>
                                      </p:cBhvr>
                                      <p:to>
                                        <p:strVal val="visible"/>
                                      </p:to>
                                    </p:set>
                                  </p:childTnLst>
                                </p:cTn>
                              </p:par>
                              <p:par>
                                <p:cTn id="11" presetID="22" presetClass="entr" presetSubtype="4" repeatCount="1000" spd="100%" accel="0%" decel="0%" fill="hold" grpId="0" nodeType="withEffect">
                                  <p:stCondLst>
                                    <p:cond delay="0"/>
                                  </p:stCondLst>
                                  <p:childTnLst>
                                    <p:animEffect filter="wipe(down)" transition="in">
                                      <p:cBhvr>
                                        <p:cTn id="13" dur="500" repeatCount="1000" spd="100%" accel="0%" decel="0%"/>
                                        <p:tgtEl>
                                          <p:spTgt spid="12"/>
                                        </p:tgtEl>
                                      </p:cBhvr>
                                    </p:animEffect>
                                    <p:set>
                                      <p:cBhvr>
                                        <p:cTn id="12" dur="1" repeatCount="1000" spd="100%" accel="0%" decel="0%" fill="hold">
                                          <p:stCondLst>
                                            <p:cond delay="0"/>
                                          </p:stCondLst>
                                        </p:cTn>
                                        <p:tgtEl>
                                          <p:spTgt spid="12"/>
                                        </p:tgtEl>
                                        <p:attrNameLst>
                                          <p:attrName>style.visibility</p:attrName>
                                        </p:attrNameLst>
                                      </p:cBhvr>
                                      <p:to>
                                        <p:strVal val="visible"/>
                                      </p:to>
                                    </p:set>
                                  </p:childTnLst>
                                </p:cTn>
                              </p:par>
                              <p:par>
                                <p:cTn id="14" presetID="9" presetClass="entr" presetSubtype="0" repeatCount="1000" spd="100%" accel="0%" decel="0%" fill="hold" grpId="0" nodeType="withEffect">
                                  <p:stCondLst>
                                    <p:cond delay="0"/>
                                  </p:stCondLst>
                                  <p:childTnLst>
                                    <p:animEffect filter="dissolve" transition="in">
                                      <p:cBhvr>
                                        <p:cTn id="16" dur="500" repeatCount="1000" spd="100%" accel="0%" decel="0%"/>
                                        <p:tgtEl>
                                          <p:spTgt spid="15"/>
                                        </p:tgtEl>
                                      </p:cBhvr>
                                    </p:animEffect>
                                    <p:set>
                                      <p:cBhvr>
                                        <p:cTn id="15" dur="1" repeatCount="1000" spd="100%" accel="0%" decel="0%" fill="hold">
                                          <p:stCondLst>
                                            <p:cond delay="0"/>
                                          </p:stCondLst>
                                        </p:cTn>
                                        <p:tgtEl>
                                          <p:spTgt spid="15"/>
                                        </p:tgtEl>
                                        <p:attrNameLst>
                                          <p:attrName>style.visibility</p:attrName>
                                        </p:attrNameLst>
                                      </p:cBhvr>
                                      <p:to>
                                        <p:strVal val="visible"/>
                                      </p:to>
                                    </p:set>
                                  </p:childTnLst>
                                </p:cTn>
                              </p:par>
                              <p:par>
                                <p:cTn id="17" presetID="22" presetClass="entr" presetSubtype="4" repeatCount="1000" spd="100%" accel="0%" decel="0%" fill="hold" grpId="0" nodeType="withEffect">
                                  <p:stCondLst>
                                    <p:cond delay="0"/>
                                  </p:stCondLst>
                                  <p:childTnLst>
                                    <p:animEffect filter="wipe(down)" transition="in">
                                      <p:cBhvr>
                                        <p:cTn id="19" dur="500" repeatCount="1000" spd="100%" accel="0%" decel="0%"/>
                                        <p:tgtEl>
                                          <p:spTgt spid="14"/>
                                        </p:tgtEl>
                                      </p:cBhvr>
                                    </p:animEffect>
                                    <p:set>
                                      <p:cBhvr>
                                        <p:cTn id="18" dur="1" repeatCount="1000" spd="100%" accel="0%" decel="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12"/>
      <p:bldP grpId="0" spid="13"/>
      <p:bldP grpId="0" spid="14"/>
      <p:bldP grpId="0" spid="15"/>
    </p:bldLst>
  </p:timing>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50141" y="23250"/>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4" id="4"/>
          <p:cNvSpPr txBox="true"/>
          <p:nvPr/>
        </p:nvSpPr>
        <p:spPr>
          <a:xfrm>
            <a:off x="947396" y="603715"/>
            <a:ext cx="9196729"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Ethereum vs Bitcoin</a:t>
            </a:r>
            <a:endParaRPr lang="en-US" sz="1100"/>
          </a:p>
        </p:txBody>
      </p:sp>
      <p:cxnSp>
        <p:nvCxnSpPr>
          <p:cNvPr name="Connector 5" id="5"/>
          <p:cNvCxnSpPr/>
          <p:nvPr/>
        </p:nvCxnSpPr>
        <p:spPr>
          <a:xfrm>
            <a:off x="6075903" y="2171700"/>
            <a:ext cx="0" cy="4686300"/>
          </a:xfrm>
          <a:prstGeom prst="line">
            <a:avLst/>
          </a:prstGeom>
          <a:ln w="6350" cap="flat" cmpd="sng">
            <a:solidFill>
              <a:srgbClr val="000000"/>
            </a:solidFill>
            <a:prstDash val="solid"/>
          </a:ln>
        </p:spPr>
      </p:cxnSp>
      <p:sp>
        <p:nvSpPr>
          <p:cNvPr name="TextBox 6" id="6"/>
          <p:cNvSpPr txBox="true"/>
          <p:nvPr/>
        </p:nvSpPr>
        <p:spPr>
          <a:xfrm>
            <a:off x="2050273" y="5080891"/>
            <a:ext cx="3549347" cy="599301"/>
          </a:xfrm>
          <a:prstGeom prst="rect">
            <a:avLst/>
          </a:prstGeom>
        </p:spPr>
        <p:txBody>
          <a:bodyPr anchor="t" rtlCol="false" vert="horz" wrap="square" tIns="54373" lIns="108745" bIns="54373" rIns="108745">
            <a:spAutoFit/>
          </a:bodyPr>
          <a:lstStyle/>
          <a:p>
            <a:pPr algn="r" indent="0" marL="0">
              <a:lnSpc>
                <a:spcPts val="2020"/>
              </a:lnSpc>
              <a:spcBef>
                <a:spcPct val="20000"/>
              </a:spcBef>
              <a:defRPr/>
            </a:pPr>
            <a:r>
              <a:rPr lang="en-US" b="false" i="false" sz="1200" baseline="0" u="none">
                <a:solidFill>
                  <a:srgbClr val="000000"/>
                </a:solidFill>
                <a:latin typeface="Poppins Light"/>
                <a:ea typeface="Poppins Light"/>
              </a:rPr>
              <a:t>Frequently, your initial font choice is taken out of your awesome hands also we are companies</a:t>
            </a:r>
            <a:endParaRPr lang="en-US" sz="1100"/>
          </a:p>
        </p:txBody>
      </p:sp>
      <p:sp>
        <p:nvSpPr>
          <p:cNvPr name="TextBox 7" id="7"/>
          <p:cNvSpPr txBox="true"/>
          <p:nvPr/>
        </p:nvSpPr>
        <p:spPr>
          <a:xfrm>
            <a:off x="6510641" y="2737741"/>
            <a:ext cx="3549347" cy="599301"/>
          </a:xfrm>
          <a:prstGeom prst="rect">
            <a:avLst/>
          </a:prstGeom>
        </p:spPr>
        <p:txBody>
          <a:bodyPr anchor="t" rtlCol="false" vert="horz" wrap="square" tIns="54373" lIns="108745" bIns="54373" rIns="108745">
            <a:spAutoFit/>
          </a:bodyPr>
          <a:lstStyle/>
          <a:p>
            <a:pPr algn="l" indent="0" marL="0">
              <a:lnSpc>
                <a:spcPts val="2020"/>
              </a:lnSpc>
              <a:spcBef>
                <a:spcPct val="20000"/>
              </a:spcBef>
              <a:defRPr/>
            </a:pPr>
            <a:r>
              <a:rPr lang="en-US" b="false" i="false" sz="1200" baseline="0" u="none">
                <a:solidFill>
                  <a:srgbClr val="000000"/>
                </a:solidFill>
                <a:latin typeface="Poppins Light"/>
                <a:ea typeface="Poppins Light"/>
              </a:rPr>
              <a:t>Frequently, your initial font choice is taken out of your awesome hands also we are companies</a:t>
            </a:r>
            <a:endParaRPr lang="en-US" sz="1100"/>
          </a:p>
        </p:txBody>
      </p:sp>
      <p:pic>
        <p:nvPicPr>
          <p:cNvPr name="image2.png" id="8"/>
          <p:cNvPicPr>
            <a:picLocks noChangeAspect="true"/>
          </p:cNvPicPr>
          <p:nvPr/>
        </p:nvPicPr>
        <p:blipFill>
          <a:blip r:embed="rId2"/>
          <a:stretch>
            <a:fillRect t="0" l="0" b="0" r="0"/>
          </a:stretch>
        </p:blipFill>
        <p:spPr>
          <a:xfrm>
            <a:off x="5295215" y="1808632"/>
            <a:ext cx="1561376" cy="1039290"/>
          </a:xfrm>
          <a:prstGeom prst="rect">
            <a:avLst/>
          </a:prstGeom>
        </p:spPr>
      </p:pic>
      <p:pic>
        <p:nvPicPr>
          <p:cNvPr name="image2.png" id="9"/>
          <p:cNvPicPr>
            <a:picLocks noChangeAspect="true"/>
          </p:cNvPicPr>
          <p:nvPr/>
        </p:nvPicPr>
        <p:blipFill>
          <a:blip r:embed="rId2"/>
          <a:stretch>
            <a:fillRect t="0" l="0" b="0" r="0"/>
          </a:stretch>
        </p:blipFill>
        <p:spPr>
          <a:xfrm>
            <a:off x="5304787" y="4055717"/>
            <a:ext cx="1561376" cy="1039290"/>
          </a:xfrm>
          <a:prstGeom prst="rect">
            <a:avLst/>
          </a:prstGeom>
        </p:spPr>
      </p:pic>
      <p:sp>
        <p:nvSpPr>
          <p:cNvPr name="TextBox 10" id="10"/>
          <p:cNvSpPr txBox="true"/>
          <p:nvPr/>
        </p:nvSpPr>
        <p:spPr>
          <a:xfrm>
            <a:off x="947396" y="4398195"/>
            <a:ext cx="4464352"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While Bitcoin primarily serves as a digital currency, Ethereum enables complex transactions via smart contracts. Bitcoin is more focused on security and stability, while Ethereum emphasizes flexibility and functionality.</a:t>
            </a:r>
            <a:endParaRPr lang="en-US" sz="1100"/>
          </a:p>
        </p:txBody>
      </p:sp>
      <p:sp>
        <p:nvSpPr>
          <p:cNvPr name="TextBox 11" id="11"/>
          <p:cNvSpPr txBox="true"/>
          <p:nvPr/>
        </p:nvSpPr>
        <p:spPr>
          <a:xfrm>
            <a:off x="947396" y="4005158"/>
            <a:ext cx="4464352" cy="313932"/>
          </a:xfrm>
          <a:prstGeom prst="rect">
            <a:avLst/>
          </a:prstGeom>
        </p:spPr>
        <p:txBody>
          <a:bodyPr anchor="t" rtlCol="false" vert="horz" tIns="45720" lIns="91440" bIns="45720" rIns="91440">
            <a:spAutoFit/>
          </a:bodyPr>
          <a:lstStyle/>
          <a:p>
            <a:pPr algn="r" indent="0" marL="0">
              <a:lnSpc>
                <a:spcPct val="90000"/>
              </a:lnSpc>
              <a:spcBef>
                <a:spcPts val="1000"/>
              </a:spcBef>
              <a:defRPr/>
            </a:pPr>
            <a:r>
              <a:rPr lang="zh-CN" b="true" i="false" sz="1600" baseline="0" u="none" altLang="en-US">
                <a:solidFill>
                  <a:srgbClr val="FFFFFF"/>
                </a:solidFill>
                <a:latin typeface="华康圆体 Std W7"/>
                <a:ea typeface="华康圆体 Std W7"/>
              </a:rPr>
              <a:t>Comparison of Features</a:t>
            </a:r>
            <a:endParaRPr lang="en-US" sz="1100"/>
          </a:p>
        </p:txBody>
      </p:sp>
      <p:sp>
        <p:nvSpPr>
          <p:cNvPr name="TextBox 12" id="12"/>
          <p:cNvSpPr txBox="true"/>
          <p:nvPr/>
        </p:nvSpPr>
        <p:spPr>
          <a:xfrm>
            <a:off x="6546948" y="2276979"/>
            <a:ext cx="4697656" cy="13868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Bitcoin is commonly used for value transfer and as a safe haven asset. Ethereum, however, caters to a wide range of use cases including dApps, decentralized finance (DeFi), and gaming, posing scalability challenges that are actively being addressed.</a:t>
            </a:r>
            <a:endParaRPr lang="en-US" sz="1100"/>
          </a:p>
        </p:txBody>
      </p:sp>
      <p:sp>
        <p:nvSpPr>
          <p:cNvPr name="TextBox 13" id="13"/>
          <p:cNvSpPr txBox="true"/>
          <p:nvPr/>
        </p:nvSpPr>
        <p:spPr>
          <a:xfrm>
            <a:off x="6546948" y="1883942"/>
            <a:ext cx="4697656"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Use Cases and Scalability</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childTnLst>
                          </p:cTn>
                        </p:par>
                        <p:par>
                          <p:cTn id="8" repeatCount="1000" spd="100%" accel="0%" decel="0%" fill="hold">
                            <p:stCondLst>
                              <p:cond delay="500"/>
                            </p:stCondLst>
                            <p:childTnLst>
                              <p:par>
                                <p:cTn id="9" presetID="2" presetClass="entr" presetSubtype="4" repeatCount="1000" spd="100%" accel="0%" decel="0%" fill="hold" nodeType="afterEffect">
                                  <p:stCondLst>
                                    <p:cond delay="0"/>
                                  </p:stCondLst>
                                  <p:childTnLst>
                                    <p:anim calcmode="lin" valueType="num">
                                      <p:cBhvr additive="base">
                                        <p:cTn id="11" dur="500" repeatCount="1000" spd="100%" accel="0%" decel="0%" fill="hold"/>
                                        <p:tgtEl>
                                          <p:spTgt spid="8"/>
                                        </p:tgtEl>
                                        <p:attrNameLst>
                                          <p:attrName>ppt_x</p:attrName>
                                        </p:attrNameLst>
                                      </p:cBhvr>
                                      <p:tavLst>
                                        <p:tav fmla="" tm="0">
                                          <p:val>
                                            <p:strVal val="#ppt_x"/>
                                          </p:val>
                                        </p:tav>
                                        <p:tav fmla="" tm="100000">
                                          <p:val>
                                            <p:strVal val="#ppt_x"/>
                                          </p:val>
                                        </p:tav>
                                      </p:tavLst>
                                    </p:anim>
                                    <p:anim calcmode="lin" valueType="num">
                                      <p:cBhvr additive="base">
                                        <p:cTn id="12" dur="500" repeatCount="1000" spd="100%" accel="0%" decel="0%" fill="hold"/>
                                        <p:tgtEl>
                                          <p:spTgt spid="8"/>
                                        </p:tgtEl>
                                        <p:attrNameLst>
                                          <p:attrName>ppt_y</p:attrName>
                                        </p:attrNameLst>
                                      </p:cBhvr>
                                      <p:tavLst>
                                        <p:tav fmla="" tm="0">
                                          <p:val>
                                            <p:strVal val="1+#ppt_h/2"/>
                                          </p:val>
                                        </p:tav>
                                        <p:tav fmla="" tm="100000">
                                          <p:val>
                                            <p:strVal val="#ppt_y"/>
                                          </p:val>
                                        </p:tav>
                                      </p:tavLst>
                                    </p:anim>
                                    <p:set>
                                      <p:cBhvr>
                                        <p:cTn id="10" dur="1" repeatCount="1000" spd="100%" accel="0%" decel="0%" fill="hold">
                                          <p:stCondLst>
                                            <p:cond delay="0"/>
                                          </p:stCondLst>
                                        </p:cTn>
                                        <p:tgtEl>
                                          <p:spTgt spid="8"/>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2" presetClass="entr" presetSubtype="4" repeatCount="1000" spd="100%" accel="0%" decel="0%" fill="hold" grpId="0" nodeType="afterEffect">
                                  <p:stCondLst>
                                    <p:cond delay="0"/>
                                  </p:stCondLst>
                                  <p:childTnLst>
                                    <p:anim calcmode="lin" valueType="num">
                                      <p:cBhvr additive="base">
                                        <p:cTn id="16" dur="500" repeatCount="1000" spd="100%" accel="0%" decel="0%" fill="hold"/>
                                        <p:tgtEl>
                                          <p:spTgt spid="13"/>
                                        </p:tgtEl>
                                        <p:attrNameLst>
                                          <p:attrName>ppt_x</p:attrName>
                                        </p:attrNameLst>
                                      </p:cBhvr>
                                      <p:tavLst>
                                        <p:tav fmla="" tm="0">
                                          <p:val>
                                            <p:strVal val="#ppt_x"/>
                                          </p:val>
                                        </p:tav>
                                        <p:tav fmla="" tm="100000">
                                          <p:val>
                                            <p:strVal val="#ppt_x"/>
                                          </p:val>
                                        </p:tav>
                                      </p:tavLst>
                                    </p:anim>
                                    <p:anim calcmode="lin" valueType="num">
                                      <p:cBhvr additive="base">
                                        <p:cTn id="17" dur="500" repeatCount="1000" spd="100%" accel="0%" decel="0%" fill="hold"/>
                                        <p:tgtEl>
                                          <p:spTgt spid="13"/>
                                        </p:tgtEl>
                                        <p:attrNameLst>
                                          <p:attrName>ppt_y</p:attrName>
                                        </p:attrNameLst>
                                      </p:cBhvr>
                                      <p:tavLst>
                                        <p:tav fmla="" tm="0">
                                          <p:val>
                                            <p:strVal val="1+#ppt_h/2"/>
                                          </p:val>
                                        </p:tav>
                                        <p:tav fmla="" tm="100000">
                                          <p:val>
                                            <p:strVal val="#ppt_y"/>
                                          </p:val>
                                        </p:tav>
                                      </p:tavLst>
                                    </p:anim>
                                    <p:set>
                                      <p:cBhvr>
                                        <p:cTn id="15" dur="1" repeatCount="1000" spd="100%" accel="0%" decel="0%" fill="hold">
                                          <p:stCondLst>
                                            <p:cond delay="0"/>
                                          </p:stCondLst>
                                        </p:cTn>
                                        <p:tgtEl>
                                          <p:spTgt spid="13"/>
                                        </p:tgtEl>
                                        <p:attrNameLst>
                                          <p:attrName>style.visibility</p:attrName>
                                        </p:attrNameLst>
                                      </p:cBhvr>
                                      <p:to>
                                        <p:strVal val="visible"/>
                                      </p:to>
                                    </p:set>
                                  </p:childTnLst>
                                </p:cTn>
                              </p:par>
                            </p:childTnLst>
                          </p:cTn>
                        </p:par>
                        <p:par>
                          <p:cTn id="18" repeatCount="1000" spd="100%" accel="0%" decel="0%" fill="hold">
                            <p:stCondLst>
                              <p:cond delay="1500"/>
                            </p:stCondLst>
                            <p:childTnLst>
                              <p:par>
                                <p:cTn id="19" presetID="2" presetClass="entr" presetSubtype="4" repeatCount="1000" spd="100%" accel="0%" decel="0%" fill="hold" grpId="0" nodeType="afterEffect">
                                  <p:stCondLst>
                                    <p:cond delay="0"/>
                                  </p:stCondLst>
                                  <p:childTnLst>
                                    <p:anim calcmode="lin" valueType="num">
                                      <p:cBhvr additive="base">
                                        <p:cTn id="21" dur="500" repeatCount="1000" spd="100%" accel="0%" decel="0%" fill="hold"/>
                                        <p:tgtEl>
                                          <p:spTgt spid="12"/>
                                        </p:tgtEl>
                                        <p:attrNameLst>
                                          <p:attrName>ppt_x</p:attrName>
                                        </p:attrNameLst>
                                      </p:cBhvr>
                                      <p:tavLst>
                                        <p:tav fmla="" tm="0">
                                          <p:val>
                                            <p:strVal val="#ppt_x"/>
                                          </p:val>
                                        </p:tav>
                                        <p:tav fmla="" tm="100000">
                                          <p:val>
                                            <p:strVal val="#ppt_x"/>
                                          </p:val>
                                        </p:tav>
                                      </p:tavLst>
                                    </p:anim>
                                    <p:anim calcmode="lin" valueType="num">
                                      <p:cBhvr additive="base">
                                        <p:cTn id="22" dur="500" repeatCount="1000" spd="100%" accel="0%" decel="0%" fill="hold"/>
                                        <p:tgtEl>
                                          <p:spTgt spid="12"/>
                                        </p:tgtEl>
                                        <p:attrNameLst>
                                          <p:attrName>ppt_y</p:attrName>
                                        </p:attrNameLst>
                                      </p:cBhvr>
                                      <p:tavLst>
                                        <p:tav fmla="" tm="0">
                                          <p:val>
                                            <p:strVal val="1+#ppt_h/2"/>
                                          </p:val>
                                        </p:tav>
                                        <p:tav fmla="" tm="100000">
                                          <p:val>
                                            <p:strVal val="#ppt_y"/>
                                          </p:val>
                                        </p:tav>
                                      </p:tavLst>
                                    </p:anim>
                                    <p:set>
                                      <p:cBhvr>
                                        <p:cTn id="20" dur="1" repeatCount="1000" spd="100%" accel="0%" decel="0%" fill="hold">
                                          <p:stCondLst>
                                            <p:cond delay="0"/>
                                          </p:stCondLst>
                                        </p:cTn>
                                        <p:tgtEl>
                                          <p:spTgt spid="12"/>
                                        </p:tgtEl>
                                        <p:attrNameLst>
                                          <p:attrName>style.visibility</p:attrName>
                                        </p:attrNameLst>
                                      </p:cBhvr>
                                      <p:to>
                                        <p:strVal val="visible"/>
                                      </p:to>
                                    </p:set>
                                  </p:childTnLst>
                                </p:cTn>
                              </p:par>
                            </p:childTnLst>
                          </p:cTn>
                        </p:par>
                        <p:par>
                          <p:cTn id="23" repeatCount="1000" spd="100%" accel="0%" decel="0%" fill="hold">
                            <p:stCondLst>
                              <p:cond delay="2000"/>
                            </p:stCondLst>
                            <p:childTnLst>
                              <p:par>
                                <p:cTn id="24" presetID="2" presetClass="entr" presetSubtype="4" repeatCount="1000" spd="100%" accel="0%" decel="0%" fill="hold" nodeType="afterEffect">
                                  <p:stCondLst>
                                    <p:cond delay="0"/>
                                  </p:stCondLst>
                                  <p:childTnLst>
                                    <p:anim calcmode="lin" valueType="num">
                                      <p:cBhvr additive="base">
                                        <p:cTn id="26" dur="500" repeatCount="1000" spd="100%" accel="0%" decel="0%" fill="hold"/>
                                        <p:tgtEl>
                                          <p:spTgt spid="9"/>
                                        </p:tgtEl>
                                        <p:attrNameLst>
                                          <p:attrName>ppt_x</p:attrName>
                                        </p:attrNameLst>
                                      </p:cBhvr>
                                      <p:tavLst>
                                        <p:tav fmla="" tm="0">
                                          <p:val>
                                            <p:strVal val="#ppt_x"/>
                                          </p:val>
                                        </p:tav>
                                        <p:tav fmla="" tm="100000">
                                          <p:val>
                                            <p:strVal val="#ppt_x"/>
                                          </p:val>
                                        </p:tav>
                                      </p:tavLst>
                                    </p:anim>
                                    <p:anim calcmode="lin" valueType="num">
                                      <p:cBhvr additive="base">
                                        <p:cTn id="27" dur="500" repeatCount="1000" spd="100%" accel="0%" decel="0%" fill="hold"/>
                                        <p:tgtEl>
                                          <p:spTgt spid="9"/>
                                        </p:tgtEl>
                                        <p:attrNameLst>
                                          <p:attrName>ppt_y</p:attrName>
                                        </p:attrNameLst>
                                      </p:cBhvr>
                                      <p:tavLst>
                                        <p:tav fmla="" tm="0">
                                          <p:val>
                                            <p:strVal val="1+#ppt_h/2"/>
                                          </p:val>
                                        </p:tav>
                                        <p:tav fmla="" tm="100000">
                                          <p:val>
                                            <p:strVal val="#ppt_y"/>
                                          </p:val>
                                        </p:tav>
                                      </p:tavLst>
                                    </p:anim>
                                    <p:set>
                                      <p:cBhvr>
                                        <p:cTn id="25" dur="1" repeatCount="1000" spd="100%" accel="0%" decel="0%" fill="hold">
                                          <p:stCondLst>
                                            <p:cond delay="0"/>
                                          </p:stCondLst>
                                        </p:cTn>
                                        <p:tgtEl>
                                          <p:spTgt spid="9"/>
                                        </p:tgtEl>
                                        <p:attrNameLst>
                                          <p:attrName>style.visibility</p:attrName>
                                        </p:attrNameLst>
                                      </p:cBhvr>
                                      <p:to>
                                        <p:strVal val="visible"/>
                                      </p:to>
                                    </p:set>
                                  </p:childTnLst>
                                </p:cTn>
                              </p:par>
                            </p:childTnLst>
                          </p:cTn>
                        </p:par>
                        <p:par>
                          <p:cTn id="28" repeatCount="1000" spd="100%" accel="0%" decel="0%" fill="hold">
                            <p:stCondLst>
                              <p:cond delay="2500"/>
                            </p:stCondLst>
                            <p:childTnLst>
                              <p:par>
                                <p:cTn id="29" presetID="2" presetClass="entr" presetSubtype="4" repeatCount="1000" spd="100%" accel="0%" decel="0%" fill="hold" grpId="0" nodeType="afterEffect">
                                  <p:stCondLst>
                                    <p:cond delay="0"/>
                                  </p:stCondLst>
                                  <p:childTnLst>
                                    <p:anim calcmode="lin" valueType="num">
                                      <p:cBhvr additive="base">
                                        <p:cTn id="31" dur="500" repeatCount="1000" spd="100%" accel="0%" decel="0%" fill="hold"/>
                                        <p:tgtEl>
                                          <p:spTgt spid="11"/>
                                        </p:tgtEl>
                                        <p:attrNameLst>
                                          <p:attrName>ppt_x</p:attrName>
                                        </p:attrNameLst>
                                      </p:cBhvr>
                                      <p:tavLst>
                                        <p:tav fmla="" tm="0">
                                          <p:val>
                                            <p:strVal val="#ppt_x"/>
                                          </p:val>
                                        </p:tav>
                                        <p:tav fmla="" tm="100000">
                                          <p:val>
                                            <p:strVal val="#ppt_x"/>
                                          </p:val>
                                        </p:tav>
                                      </p:tavLst>
                                    </p:anim>
                                    <p:anim calcmode="lin" valueType="num">
                                      <p:cBhvr additive="base">
                                        <p:cTn id="32" dur="500" repeatCount="1000" spd="100%" accel="0%" decel="0%" fill="hold"/>
                                        <p:tgtEl>
                                          <p:spTgt spid="11"/>
                                        </p:tgtEl>
                                        <p:attrNameLst>
                                          <p:attrName>ppt_y</p:attrName>
                                        </p:attrNameLst>
                                      </p:cBhvr>
                                      <p:tavLst>
                                        <p:tav fmla="" tm="0">
                                          <p:val>
                                            <p:strVal val="1+#ppt_h/2"/>
                                          </p:val>
                                        </p:tav>
                                        <p:tav fmla="" tm="100000">
                                          <p:val>
                                            <p:strVal val="#ppt_y"/>
                                          </p:val>
                                        </p:tav>
                                      </p:tavLst>
                                    </p:anim>
                                    <p:set>
                                      <p:cBhvr>
                                        <p:cTn id="30" dur="1" repeatCount="1000" spd="100%" accel="0%" decel="0%" fill="hold">
                                          <p:stCondLst>
                                            <p:cond delay="0"/>
                                          </p:stCondLst>
                                        </p:cTn>
                                        <p:tgtEl>
                                          <p:spTgt spid="11"/>
                                        </p:tgtEl>
                                        <p:attrNameLst>
                                          <p:attrName>style.visibility</p:attrName>
                                        </p:attrNameLst>
                                      </p:cBhvr>
                                      <p:to>
                                        <p:strVal val="visible"/>
                                      </p:to>
                                    </p:set>
                                  </p:childTnLst>
                                </p:cTn>
                              </p:par>
                            </p:childTnLst>
                          </p:cTn>
                        </p:par>
                        <p:par>
                          <p:cTn id="33" repeatCount="1000" spd="100%" accel="0%" decel="0%" fill="hold">
                            <p:stCondLst>
                              <p:cond delay="3000"/>
                            </p:stCondLst>
                            <p:childTnLst>
                              <p:par>
                                <p:cTn id="34" presetID="2" presetClass="entr" presetSubtype="4" repeatCount="1000" spd="100%" accel="0%" decel="0%" fill="hold" grpId="0" nodeType="afterEffect">
                                  <p:stCondLst>
                                    <p:cond delay="0"/>
                                  </p:stCondLst>
                                  <p:childTnLst>
                                    <p:anim calcmode="lin" valueType="num">
                                      <p:cBhvr additive="base">
                                        <p:cTn id="36" dur="500" repeatCount="1000" spd="100%" accel="0%" decel="0%" fill="hold"/>
                                        <p:tgtEl>
                                          <p:spTgt spid="10"/>
                                        </p:tgtEl>
                                        <p:attrNameLst>
                                          <p:attrName>ppt_x</p:attrName>
                                        </p:attrNameLst>
                                      </p:cBhvr>
                                      <p:tavLst>
                                        <p:tav fmla="" tm="0">
                                          <p:val>
                                            <p:strVal val="#ppt_x"/>
                                          </p:val>
                                        </p:tav>
                                        <p:tav fmla="" tm="100000">
                                          <p:val>
                                            <p:strVal val="#ppt_x"/>
                                          </p:val>
                                        </p:tav>
                                      </p:tavLst>
                                    </p:anim>
                                    <p:anim calcmode="lin" valueType="num">
                                      <p:cBhvr additive="base">
                                        <p:cTn id="37" dur="500" repeatCount="1000" spd="100%" accel="0%" decel="0%" fill="hold"/>
                                        <p:tgtEl>
                                          <p:spTgt spid="10"/>
                                        </p:tgtEl>
                                        <p:attrNameLst>
                                          <p:attrName>ppt_y</p:attrName>
                                        </p:attrNameLst>
                                      </p:cBhvr>
                                      <p:tavLst>
                                        <p:tav fmla="" tm="0">
                                          <p:val>
                                            <p:strVal val="1+#ppt_h/2"/>
                                          </p:val>
                                        </p:tav>
                                        <p:tav fmla="" tm="100000">
                                          <p:val>
                                            <p:strVal val="#ppt_y"/>
                                          </p:val>
                                        </p:tav>
                                      </p:tavLst>
                                    </p:anim>
                                    <p:set>
                                      <p:cBhvr>
                                        <p:cTn id="35" dur="1" repeatCount="1000" spd="100%" accel="0%" decel="0%"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10"/>
      <p:bldP grpId="0" spid="11"/>
      <p:bldP grpId="0" spid="12"/>
      <p:bldP grpId="0" spid="13"/>
    </p:bldLst>
  </p:timing>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04</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The Privacy Features of Monero</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328817" y="-54372"/>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4" id="4"/>
          <p:cNvSpPr txBox="true"/>
          <p:nvPr/>
        </p:nvSpPr>
        <p:spPr>
          <a:xfrm>
            <a:off x="947396" y="588967"/>
            <a:ext cx="7651722"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Monero?</a:t>
            </a:r>
            <a:endParaRPr lang="en-US" sz="1100"/>
          </a:p>
        </p:txBody>
      </p:sp>
      <p:pic>
        <p:nvPicPr>
          <p:cNvPr name="image3.jpeg" id="5"/>
          <p:cNvPicPr>
            <a:picLocks noChangeAspect="true"/>
          </p:cNvPicPr>
          <p:nvPr/>
        </p:nvPicPr>
        <p:blipFill>
          <a:blip r:embed="rId4"/>
          <a:srcRect t="12499" b="12499"/>
          <a:stretch>
            <a:fillRect t="0" l="0" b="0" r="0"/>
          </a:stretch>
        </p:blipFill>
        <p:spPr>
          <a:xfrm>
            <a:off x="6275354" y="1712686"/>
            <a:ext cx="5193599" cy="3895200"/>
          </a:xfrm>
          <a:prstGeom prst="rect">
            <a:avLst/>
          </a:prstGeom>
        </p:spPr>
      </p:pic>
      <p:sp>
        <p:nvSpPr>
          <p:cNvPr name="TextBox 6" id="6"/>
          <p:cNvSpPr txBox="true"/>
          <p:nvPr/>
        </p:nvSpPr>
        <p:spPr>
          <a:xfrm>
            <a:off x="965253" y="4965881"/>
            <a:ext cx="5130747"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Privacy is a significant concern in cryptocurrency. Monero’s design aims to provide complete financial anonymity, protecting users from surveillance and potential tracking by authorities or hackers.</a:t>
            </a:r>
            <a:endParaRPr lang="en-US" sz="1100"/>
          </a:p>
        </p:txBody>
      </p:sp>
      <p:sp>
        <p:nvSpPr>
          <p:cNvPr name="TextBox 7" id="7"/>
          <p:cNvSpPr txBox="true"/>
          <p:nvPr/>
        </p:nvSpPr>
        <p:spPr>
          <a:xfrm>
            <a:off x="952001" y="4438858"/>
            <a:ext cx="5130747"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Importance of Privacy</a:t>
            </a:r>
            <a:endParaRPr lang="en-US" sz="1100"/>
          </a:p>
        </p:txBody>
      </p:sp>
      <p:sp>
        <p:nvSpPr>
          <p:cNvPr name="AutoShape 8" id="8"/>
          <p:cNvSpPr/>
          <p:nvPr/>
        </p:nvSpPr>
        <p:spPr>
          <a:xfrm>
            <a:off x="789864" y="4507994"/>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TextBox 9" id="9"/>
          <p:cNvSpPr txBox="true"/>
          <p:nvPr/>
        </p:nvSpPr>
        <p:spPr>
          <a:xfrm>
            <a:off x="960647" y="2319357"/>
            <a:ext cx="5135353" cy="1670073"/>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Monero stands out with its strong focus on privacy, utilizing technologies like stealth addresses and ring signatures to obscure sender and receiver identities. This ensures that transaction details remain confidential, appealing to privacy-conscious users.</a:t>
            </a:r>
            <a:endParaRPr lang="en-US" sz="1100"/>
          </a:p>
        </p:txBody>
      </p:sp>
      <p:sp>
        <p:nvSpPr>
          <p:cNvPr name="TextBox 10" id="10"/>
          <p:cNvSpPr txBox="true"/>
          <p:nvPr/>
        </p:nvSpPr>
        <p:spPr>
          <a:xfrm>
            <a:off x="947396" y="1770212"/>
            <a:ext cx="5148604"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Key Characteristics</a:t>
            </a:r>
            <a:endParaRPr lang="en-US" sz="1100"/>
          </a:p>
        </p:txBody>
      </p:sp>
      <p:sp>
        <p:nvSpPr>
          <p:cNvPr name="AutoShape 11" id="11"/>
          <p:cNvSpPr/>
          <p:nvPr/>
        </p:nvSpPr>
        <p:spPr>
          <a:xfrm>
            <a:off x="772007" y="1839349"/>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childTnLst>
                          </p:cTn>
                        </p:par>
                        <p:par>
                          <p:cTn id="8" repeatCount="1000" spd="100%" accel="0%" decel="0%" fill="hold">
                            <p:stCondLst>
                              <p:cond delay="500"/>
                            </p:stCondLst>
                            <p:childTnLst>
                              <p:par>
                                <p:cTn id="9" presetID="2" presetClass="entr" presetSubtype="2" repeatCount="1000" spd="100%" accel="0%" decel="0%" fill="hold" nodeType="afterEffect">
                                  <p:stCondLst>
                                    <p:cond delay="0"/>
                                  </p:stCondLst>
                                  <p:childTnLst>
                                    <p:anim calcmode="lin" valueType="num">
                                      <p:cBhvr additive="base">
                                        <p:cTn id="11" dur="500" repeatCount="1000" spd="100%" accel="0%" decel="0%" fill="hold"/>
                                        <p:tgtEl>
                                          <p:spTgt spid="5"/>
                                        </p:tgtEl>
                                        <p:attrNameLst>
                                          <p:attrName>ppt_x</p:attrName>
                                        </p:attrNameLst>
                                      </p:cBhvr>
                                      <p:tavLst>
                                        <p:tav fmla="" tm="0">
                                          <p:val>
                                            <p:strVal val="1+#ppt_w/2"/>
                                          </p:val>
                                        </p:tav>
                                        <p:tav fmla="" tm="100000">
                                          <p:val>
                                            <p:strVal val="#ppt_x"/>
                                          </p:val>
                                        </p:tav>
                                      </p:tavLst>
                                    </p:anim>
                                    <p:anim calcmode="lin" valueType="num">
                                      <p:cBhvr additive="base">
                                        <p:cTn id="12" dur="500" repeatCount="1000" spd="100%" accel="0%" decel="0%" fill="hold"/>
                                        <p:tgtEl>
                                          <p:spTgt spid="5"/>
                                        </p:tgtEl>
                                        <p:attrNameLst>
                                          <p:attrName>ppt_y</p:attrName>
                                        </p:attrNameLst>
                                      </p:cBhvr>
                                      <p:tavLst>
                                        <p:tav fmla="" tm="0">
                                          <p:val>
                                            <p:strVal val="#ppt_y"/>
                                          </p:val>
                                        </p:tav>
                                        <p:tav fmla="" tm="100000">
                                          <p:val>
                                            <p:strVal val="#ppt_y"/>
                                          </p:val>
                                        </p:tav>
                                      </p:tavLst>
                                    </p:anim>
                                    <p:set>
                                      <p:cBhvr>
                                        <p:cTn id="10" dur="1" repeatCount="1000" spd="100%" accel="0%" decel="0%" fill="hold">
                                          <p:stCondLst>
                                            <p:cond delay="0"/>
                                          </p:stCondLst>
                                        </p:cTn>
                                        <p:tgtEl>
                                          <p:spTgt spid="5"/>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1" presetClass="entr" presetSubtype="0" repeatCount="1000" spd="100%" accel="0%" decel="0%" fill="hold" grpId="0" nodeType="afterEffect">
                                  <p:stCondLst>
                                    <p:cond delay="0"/>
                                  </p:stCondLst>
                                  <p:childTnLst>
                                    <p:set>
                                      <p:cBhvr>
                                        <p:cTn id="15" dur="1" repeatCount="1000" spd="100%" accel="0%" decel="0%" fill="hold">
                                          <p:stCondLst>
                                            <p:cond delay="0"/>
                                          </p:stCondLst>
                                        </p:cTn>
                                        <p:tgtEl>
                                          <p:spTgt spid="11"/>
                                        </p:tgtEl>
                                        <p:attrNameLst>
                                          <p:attrName>style.visibility</p:attrName>
                                        </p:attrNameLst>
                                      </p:cBhvr>
                                      <p:to>
                                        <p:strVal val="visible"/>
                                      </p:to>
                                    </p:set>
                                  </p:childTnLst>
                                </p:cTn>
                              </p:par>
                            </p:childTnLst>
                          </p:cTn>
                        </p:par>
                        <p:par>
                          <p:cTn id="16" repeatCount="1000" spd="100%" accel="0%" decel="0%" fill="hold">
                            <p:stCondLst>
                              <p:cond delay="1000"/>
                            </p:stCondLst>
                            <p:childTnLst>
                              <p:par>
                                <p:cTn id="17" presetID="22" presetClass="entr" presetSubtype="8" repeatCount="1000" spd="100%" accel="0%" decel="0%" fill="hold" grpId="0" nodeType="afterEffect">
                                  <p:stCondLst>
                                    <p:cond delay="0"/>
                                  </p:stCondLst>
                                  <p:childTnLst>
                                    <p:animEffect filter="wipe(left)" transition="in">
                                      <p:cBhvr>
                                        <p:cTn id="19" dur="500" repeatCount="1000" spd="100%" accel="0%" decel="0%"/>
                                        <p:tgtEl>
                                          <p:spTgt spid="10"/>
                                        </p:tgtEl>
                                      </p:cBhvr>
                                    </p:animEffect>
                                    <p:set>
                                      <p:cBhvr>
                                        <p:cTn id="18" dur="1" repeatCount="1000" spd="100%" accel="0%" decel="0%" fill="hold">
                                          <p:stCondLst>
                                            <p:cond delay="0"/>
                                          </p:stCondLst>
                                        </p:cTn>
                                        <p:tgtEl>
                                          <p:spTgt spid="10"/>
                                        </p:tgtEl>
                                        <p:attrNameLst>
                                          <p:attrName>style.visibility</p:attrName>
                                        </p:attrNameLst>
                                      </p:cBhvr>
                                      <p:to>
                                        <p:strVal val="visible"/>
                                      </p:to>
                                    </p:set>
                                  </p:childTnLst>
                                </p:cTn>
                              </p:par>
                              <p:par>
                                <p:cTn id="20" presetID="22" presetClass="entr" presetSubtype="8" repeatCount="1000" spd="100%" accel="0%" decel="0%" fill="hold" grpId="0" nodeType="withEffect">
                                  <p:stCondLst>
                                    <p:cond delay="500"/>
                                  </p:stCondLst>
                                  <p:childTnLst>
                                    <p:animEffect filter="wipe(left)" transition="in">
                                      <p:cBhvr>
                                        <p:cTn id="22" dur="500" repeatCount="1000" spd="100%" accel="0%" decel="0%"/>
                                        <p:tgtEl>
                                          <p:spTgt spid="9"/>
                                        </p:tgtEl>
                                      </p:cBhvr>
                                    </p:animEffect>
                                    <p:set>
                                      <p:cBhvr>
                                        <p:cTn id="21" dur="1" repeatCount="1000" spd="100%" accel="0%" decel="0%" fill="hold">
                                          <p:stCondLst>
                                            <p:cond delay="0"/>
                                          </p:stCondLst>
                                        </p:cTn>
                                        <p:tgtEl>
                                          <p:spTgt spid="9"/>
                                        </p:tgtEl>
                                        <p:attrNameLst>
                                          <p:attrName>style.visibility</p:attrName>
                                        </p:attrNameLst>
                                      </p:cBhvr>
                                      <p:to>
                                        <p:strVal val="visible"/>
                                      </p:to>
                                    </p:set>
                                  </p:childTnLst>
                                </p:cTn>
                              </p:par>
                            </p:childTnLst>
                          </p:cTn>
                        </p:par>
                        <p:par>
                          <p:cTn id="23" repeatCount="1000" spd="100%" accel="0%" decel="0%" fill="hold">
                            <p:stCondLst>
                              <p:cond delay="2000"/>
                            </p:stCondLst>
                            <p:childTnLst>
                              <p:par>
                                <p:cTn id="24" presetID="1" presetClass="entr" presetSubtype="0" repeatCount="1000" spd="100%" accel="0%" decel="0%" fill="hold" grpId="0" nodeType="afterEffect">
                                  <p:stCondLst>
                                    <p:cond delay="0"/>
                                  </p:stCondLst>
                                  <p:childTnLst>
                                    <p:set>
                                      <p:cBhvr>
                                        <p:cTn id="25" dur="1" repeatCount="1000" spd="100%" accel="0%" decel="0%" fill="hold">
                                          <p:stCondLst>
                                            <p:cond delay="0"/>
                                          </p:stCondLst>
                                        </p:cTn>
                                        <p:tgtEl>
                                          <p:spTgt spid="8"/>
                                        </p:tgtEl>
                                        <p:attrNameLst>
                                          <p:attrName>style.visibility</p:attrName>
                                        </p:attrNameLst>
                                      </p:cBhvr>
                                      <p:to>
                                        <p:strVal val="visible"/>
                                      </p:to>
                                    </p:set>
                                  </p:childTnLst>
                                </p:cTn>
                              </p:par>
                            </p:childTnLst>
                          </p:cTn>
                        </p:par>
                        <p:par>
                          <p:cTn id="26" repeatCount="1000" spd="100%" accel="0%" decel="0%" fill="hold">
                            <p:stCondLst>
                              <p:cond delay="2000"/>
                            </p:stCondLst>
                            <p:childTnLst>
                              <p:par>
                                <p:cTn id="27" presetID="22" presetClass="entr" presetSubtype="8" repeatCount="1000" spd="100%" accel="0%" decel="0%" fill="hold" grpId="0" nodeType="afterEffect">
                                  <p:stCondLst>
                                    <p:cond delay="0"/>
                                  </p:stCondLst>
                                  <p:childTnLst>
                                    <p:animEffect filter="wipe(left)" transition="in">
                                      <p:cBhvr>
                                        <p:cTn id="29" dur="500" repeatCount="1000" spd="100%" accel="0%" decel="0%"/>
                                        <p:tgtEl>
                                          <p:spTgt spid="7"/>
                                        </p:tgtEl>
                                      </p:cBhvr>
                                    </p:animEffect>
                                    <p:set>
                                      <p:cBhvr>
                                        <p:cTn id="28" dur="1" repeatCount="1000" spd="100%" accel="0%" decel="0%" fill="hold">
                                          <p:stCondLst>
                                            <p:cond delay="0"/>
                                          </p:stCondLst>
                                        </p:cTn>
                                        <p:tgtEl>
                                          <p:spTgt spid="7"/>
                                        </p:tgtEl>
                                        <p:attrNameLst>
                                          <p:attrName>style.visibility</p:attrName>
                                        </p:attrNameLst>
                                      </p:cBhvr>
                                      <p:to>
                                        <p:strVal val="visible"/>
                                      </p:to>
                                    </p:set>
                                  </p:childTnLst>
                                </p:cTn>
                              </p:par>
                              <p:par>
                                <p:cTn id="30" presetID="22" presetClass="entr" presetSubtype="8" repeatCount="1000" spd="100%" accel="0%" decel="0%" fill="hold" grpId="0" nodeType="withEffect">
                                  <p:stCondLst>
                                    <p:cond delay="500"/>
                                  </p:stCondLst>
                                  <p:childTnLst>
                                    <p:animEffect filter="wipe(left)" transition="in">
                                      <p:cBhvr>
                                        <p:cTn id="32" dur="500" repeatCount="1000" spd="100%" accel="0%" decel="0%"/>
                                        <p:tgtEl>
                                          <p:spTgt spid="6"/>
                                        </p:tgtEl>
                                      </p:cBhvr>
                                    </p:animEffect>
                                    <p:set>
                                      <p:cBhvr>
                                        <p:cTn id="31" dur="1" repeatCount="1000" spd="100%" accel="0%" decel="0%"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6"/>
      <p:bldP grpId="0" spid="7"/>
      <p:bldP grpId="0" spid="8" animBg="true"/>
      <p:bldP grpId="0" spid="9"/>
      <p:bldP grpId="0" spid="10"/>
      <p:bldP grpId="0" spid="11" animBg="true"/>
    </p:bldLst>
  </p:timing>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29365" y="34567"/>
            <a:ext cx="2833350" cy="1885948"/>
          </a:xfrm>
          <a:prstGeom prst="rect">
            <a:avLst/>
          </a:prstGeom>
        </p:spPr>
      </p:pic>
      <p:sp>
        <p:nvSpPr>
          <p:cNvPr name="TextBox 3" id="3"/>
          <p:cNvSpPr txBox="true"/>
          <p:nvPr/>
        </p:nvSpPr>
        <p:spPr>
          <a:xfrm>
            <a:off x="947396" y="603711"/>
            <a:ext cx="5327957"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How Monero Works</a:t>
            </a:r>
            <a:endParaRPr lang="en-US" sz="1100"/>
          </a:p>
        </p:txBody>
      </p:sp>
      <p:cxnSp>
        <p:nvCxnSpPr>
          <p:cNvPr name="Connector 4" id="4"/>
          <p:cNvCxnSpPr/>
          <p:nvPr/>
        </p:nvCxnSpPr>
        <p:spPr>
          <a:xfrm flipV="true">
            <a:off x="1262669" y="3295424"/>
            <a:ext cx="0" cy="3571266"/>
          </a:xfrm>
          <a:prstGeom prst="line">
            <a:avLst/>
          </a:prstGeom>
          <a:ln w="9525" cap="flat">
            <a:solidFill>
              <a:srgbClr val="C857F7"/>
            </a:solidFill>
            <a:prstDash val="solid"/>
            <a:tailEnd type="oval"/>
          </a:ln>
        </p:spPr>
      </p:cxnSp>
      <p:cxnSp>
        <p:nvCxnSpPr>
          <p:cNvPr name="Connector 5" id="5"/>
          <p:cNvCxnSpPr/>
          <p:nvPr/>
        </p:nvCxnSpPr>
        <p:spPr>
          <a:xfrm flipV="true">
            <a:off x="7194361" y="2535447"/>
            <a:ext cx="0" cy="5644046"/>
          </a:xfrm>
          <a:prstGeom prst="line">
            <a:avLst/>
          </a:prstGeom>
          <a:ln w="9525" cap="flat">
            <a:solidFill>
              <a:srgbClr val="C857F7"/>
            </a:solidFill>
            <a:prstDash val="solid"/>
            <a:tailEnd type="oval"/>
          </a:ln>
        </p:spPr>
      </p:cxnSp>
      <p:sp>
        <p:nvSpPr>
          <p:cNvPr name="TextBox 6" id="6"/>
          <p:cNvSpPr txBox="true"/>
          <p:nvPr/>
        </p:nvSpPr>
        <p:spPr>
          <a:xfrm>
            <a:off x="6685624" y="1402399"/>
            <a:ext cx="1115007" cy="1107996"/>
          </a:xfrm>
          <a:prstGeom prst="rect">
            <a:avLst/>
          </a:prstGeom>
          <a:noFill/>
        </p:spPr>
        <p:txBody>
          <a:bodyPr anchor="t" rtlCol="false" vert="horz" wrap="square" tIns="45720" lIns="91440" bIns="45720" rIns="91440">
            <a:spAutoFit/>
          </a:bodyPr>
          <a:lstStyle/>
          <a:p>
            <a:pPr algn="l" marL="0">
              <a:defRPr/>
            </a:pPr>
            <a:r>
              <a:rPr lang="en-US" b="true" i="false" sz="6600" spc="600" baseline="0" u="none">
                <a:solidFill>
                  <a:srgbClr val="C857F7"/>
                </a:solidFill>
                <a:latin typeface="Agency FB"/>
                <a:ea typeface="Agency FB"/>
              </a:rPr>
              <a:t>02</a:t>
            </a:r>
            <a:endParaRPr lang="en-US" sz="1100"/>
          </a:p>
        </p:txBody>
      </p:sp>
      <p:sp>
        <p:nvSpPr>
          <p:cNvPr name="TextBox 7" id="7"/>
          <p:cNvSpPr txBox="true"/>
          <p:nvPr/>
        </p:nvSpPr>
        <p:spPr>
          <a:xfrm>
            <a:off x="839981" y="2245900"/>
            <a:ext cx="1063297" cy="1107996"/>
          </a:xfrm>
          <a:prstGeom prst="rect">
            <a:avLst/>
          </a:prstGeom>
          <a:noFill/>
        </p:spPr>
        <p:txBody>
          <a:bodyPr anchor="t" rtlCol="false" vert="horz" wrap="square" tIns="45720" lIns="91440" bIns="45720" rIns="91440">
            <a:spAutoFit/>
          </a:bodyPr>
          <a:lstStyle/>
          <a:p>
            <a:pPr algn="l" marL="0">
              <a:defRPr/>
            </a:pPr>
            <a:r>
              <a:rPr lang="en-US" b="true" i="false" sz="6600" spc="600" baseline="0" u="none">
                <a:solidFill>
                  <a:srgbClr val="C857F7"/>
                </a:solidFill>
                <a:latin typeface="Agency FB"/>
                <a:ea typeface="Agency FB"/>
              </a:rPr>
              <a:t>01</a:t>
            </a:r>
            <a:endParaRPr lang="en-US" sz="1100"/>
          </a:p>
        </p:txBody>
      </p:sp>
      <p:sp>
        <p:nvSpPr>
          <p:cNvPr name="AutoShape 8" id="8"/>
          <p:cNvSpPr/>
          <p:nvPr/>
        </p:nvSpPr>
        <p:spPr>
          <a:xfrm>
            <a:off x="737907" y="2245900"/>
            <a:ext cx="1049524" cy="1049524"/>
          </a:xfrm>
          <a:prstGeom prst="ellipse">
            <a:avLst/>
          </a:prstGeom>
          <a:ln w="19050" cap="flat">
            <a:solidFill>
              <a:srgbClr val="C857F7"/>
            </a:solidFill>
            <a:prstDash val="solid"/>
            <a:tailEnd type="oval"/>
          </a:ln>
        </p:spPr>
        <p:txBody>
          <a:bodyPr vert="horz" anchor="ctr" tIns="45720" lIns="91440" bIns="45720" rIns="91440">
            <a:normAutofit/>
          </a:bodyPr>
          <a:p>
            <a:pPr algn="l" marL="0"/>
          </a:p>
        </p:txBody>
      </p:sp>
      <p:sp>
        <p:nvSpPr>
          <p:cNvPr name="AutoShape 9" id="9"/>
          <p:cNvSpPr/>
          <p:nvPr/>
        </p:nvSpPr>
        <p:spPr>
          <a:xfrm>
            <a:off x="6677027" y="1438834"/>
            <a:ext cx="1049524" cy="1049524"/>
          </a:xfrm>
          <a:prstGeom prst="ellipse">
            <a:avLst/>
          </a:prstGeom>
          <a:ln w="19050" cap="flat">
            <a:solidFill>
              <a:srgbClr val="C857F7"/>
            </a:solidFill>
            <a:prstDash val="solid"/>
            <a:tailEnd type="oval"/>
          </a:ln>
        </p:spPr>
        <p:txBody>
          <a:bodyPr vert="horz" anchor="ctr" tIns="45720" lIns="91440" bIns="45720" rIns="91440">
            <a:normAutofit/>
          </a:bodyPr>
          <a:p>
            <a:pPr algn="l" marL="0"/>
          </a:p>
        </p:txBody>
      </p:sp>
      <p:pic>
        <p:nvPicPr>
          <p:cNvPr name="image4.png" id="10"/>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11" id="11"/>
          <p:cNvSpPr txBox="true"/>
          <p:nvPr/>
        </p:nvSpPr>
        <p:spPr>
          <a:xfrm>
            <a:off x="1889505" y="3404613"/>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Ring signatures create a signature for a transaction that can be verified but does not reveal which participant in a group signed it. This innovative feature makes it difficult to trace the origin of a transaction, bolstering anonymity.</a:t>
            </a:r>
            <a:endParaRPr lang="en-US" sz="1100"/>
          </a:p>
        </p:txBody>
      </p:sp>
      <p:sp>
        <p:nvSpPr>
          <p:cNvPr name="AutoShape 12" id="12"/>
          <p:cNvSpPr/>
          <p:nvPr/>
        </p:nvSpPr>
        <p:spPr>
          <a:xfrm>
            <a:off x="1952331" y="3167647"/>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3" id="13"/>
          <p:cNvSpPr txBox="true"/>
          <p:nvPr/>
        </p:nvSpPr>
        <p:spPr>
          <a:xfrm>
            <a:off x="1889505" y="2750137"/>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Ring Signatures</a:t>
            </a:r>
            <a:endParaRPr lang="en-US" sz="1100"/>
          </a:p>
        </p:txBody>
      </p:sp>
      <p:sp>
        <p:nvSpPr>
          <p:cNvPr name="TextBox 14" id="14"/>
          <p:cNvSpPr txBox="true"/>
          <p:nvPr/>
        </p:nvSpPr>
        <p:spPr>
          <a:xfrm>
            <a:off x="7703099" y="2592875"/>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Stealth addresses generate unique, one-time addresses for each transaction. This means that even if someone knows the public address of a Monero wallet, they cannot trace the transactions back to that wallet, enhancing user privacy.</a:t>
            </a:r>
            <a:endParaRPr lang="en-US" sz="1100"/>
          </a:p>
        </p:txBody>
      </p:sp>
      <p:sp>
        <p:nvSpPr>
          <p:cNvPr name="AutoShape 15" id="15"/>
          <p:cNvSpPr/>
          <p:nvPr/>
        </p:nvSpPr>
        <p:spPr>
          <a:xfrm>
            <a:off x="7765925" y="2355909"/>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6" id="16"/>
          <p:cNvSpPr txBox="true"/>
          <p:nvPr/>
        </p:nvSpPr>
        <p:spPr>
          <a:xfrm>
            <a:off x="7703099" y="1938399"/>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Stealth Addresses</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53" presetClass="entr" presetSubtype="16" repeatCount="1000" spd="100%" accel="0%" decel="0%" fill="hold" nodeType="withEffect">
                                  <p:stCondLst>
                                    <p:cond delay="0"/>
                                  </p:stCondLst>
                                  <p:childTnLst>
                                    <p:anim calcmode="lin" valueType="num">
                                      <p:cBhvr>
                                        <p:cTn id="7" dur="1000" repeatCount="1000" spd="100%" accel="0%" decel="0%" fill="hold"/>
                                        <p:tgtEl>
                                          <p:spTgt spid="2"/>
                                        </p:tgtEl>
                                        <p:attrNameLst>
                                          <p:attrName>ppt_w</p:attrName>
                                        </p:attrNameLst>
                                      </p:cBhvr>
                                      <p:tavLst>
                                        <p:tav fmla="" tm="0">
                                          <p:val>
                                            <p:fltVal val="0.0"/>
                                          </p:val>
                                        </p:tav>
                                        <p:tav fmla="" tm="100000">
                                          <p:val>
                                            <p:strVal val="#ppt_w"/>
                                          </p:val>
                                        </p:tav>
                                      </p:tavLst>
                                    </p:anim>
                                    <p:anim calcmode="lin" valueType="num">
                                      <p:cBhvr>
                                        <p:cTn id="8" dur="1000" repeatCount="1000" spd="100%" accel="0%" decel="0%" fill="hold"/>
                                        <p:tgtEl>
                                          <p:spTgt spid="2"/>
                                        </p:tgtEl>
                                        <p:attrNameLst>
                                          <p:attrName>ppt_h</p:attrName>
                                        </p:attrNameLst>
                                      </p:cBhvr>
                                      <p:tavLst>
                                        <p:tav fmla="" tm="0">
                                          <p:val>
                                            <p:fltVal val="0.0"/>
                                          </p:val>
                                        </p:tav>
                                        <p:tav fmla="" tm="100000">
                                          <p:val>
                                            <p:strVal val="#ppt_h"/>
                                          </p:val>
                                        </p:tav>
                                      </p:tavLst>
                                    </p:anim>
                                    <p:animEffect filter="fade" transition="in">
                                      <p:cBhvr>
                                        <p:cTn id="9" dur="1000" repeatCount="1000" spd="100%" accel="0%" decel="0%"/>
                                        <p:tgtEl>
                                          <p:spTgt spid="2"/>
                                        </p:tgtEl>
                                      </p:cBhvr>
                                    </p:animEffect>
                                    <p:set>
                                      <p:cBhvr>
                                        <p:cTn id="6" dur="1" repeatCount="1000" spd="100%" accel="0%" decel="0%" fill="hold">
                                          <p:stCondLst>
                                            <p:cond delay="0"/>
                                          </p:stCondLst>
                                        </p:cTn>
                                        <p:tgtEl>
                                          <p:spTgt spid="2"/>
                                        </p:tgtEl>
                                        <p:attrNameLst>
                                          <p:attrName>style.visibility</p:attrName>
                                        </p:attrNameLst>
                                      </p:cBhvr>
                                      <p:to>
                                        <p:strVal val="visible"/>
                                      </p:to>
                                    </p:set>
                                  </p:childTnLst>
                                </p:cTn>
                              </p:par>
                              <p:par>
                                <p:cTn id="10" presetID="9" presetClass="entr" presetSubtype="0" repeatCount="1000" spd="100%" accel="0%" decel="0%" fill="hold" grpId="0" nodeType="withEffect">
                                  <p:stCondLst>
                                    <p:cond delay="0"/>
                                  </p:stCondLst>
                                  <p:childTnLst>
                                    <p:animEffect filter="dissolve" transition="in">
                                      <p:cBhvr>
                                        <p:cTn id="12" dur="1000" repeatCount="1000" spd="100%" accel="0%" decel="0%"/>
                                        <p:tgtEl>
                                          <p:spTgt spid="3"/>
                                        </p:tgtEl>
                                      </p:cBhvr>
                                    </p:animEffect>
                                    <p:set>
                                      <p:cBhvr>
                                        <p:cTn id="11" dur="1" repeatCount="1000" spd="100%" accel="0%" decel="0%" fill="hold">
                                          <p:stCondLst>
                                            <p:cond delay="0"/>
                                          </p:stCondLst>
                                        </p:cTn>
                                        <p:tgtEl>
                                          <p:spTgt spid="3"/>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22" presetClass="entr" presetSubtype="4" repeatCount="1000" spd="100%" accel="0%" decel="0%" fill="hold" nodeType="afterEffect">
                                  <p:stCondLst>
                                    <p:cond delay="0"/>
                                  </p:stCondLst>
                                  <p:childTnLst>
                                    <p:animEffect filter="wipe(down)" transition="in">
                                      <p:cBhvr>
                                        <p:cTn id="16" dur="350" repeatCount="1000" spd="100%" accel="0%" decel="0%"/>
                                        <p:tgtEl>
                                          <p:spTgt spid="4"/>
                                        </p:tgtEl>
                                      </p:cBhvr>
                                    </p:animEffect>
                                    <p:set>
                                      <p:cBhvr>
                                        <p:cTn id="15" dur="1" repeatCount="1000" spd="100%" accel="0%" decel="0%" fill="hold">
                                          <p:stCondLst>
                                            <p:cond delay="0"/>
                                          </p:stCondLst>
                                        </p:cTn>
                                        <p:tgtEl>
                                          <p:spTgt spid="4"/>
                                        </p:tgtEl>
                                        <p:attrNameLst>
                                          <p:attrName>style.visibility</p:attrName>
                                        </p:attrNameLst>
                                      </p:cBhvr>
                                      <p:to>
                                        <p:strVal val="visible"/>
                                      </p:to>
                                    </p:set>
                                  </p:childTnLst>
                                </p:cTn>
                              </p:par>
                              <p:par>
                                <p:cTn id="17" presetID="21" presetClass="entr" presetSubtype="1" repeatCount="1000" spd="100%" accel="0%" decel="0%" fill="hold" grpId="0" nodeType="withEffect">
                                  <p:stCondLst>
                                    <p:cond delay="0"/>
                                  </p:stCondLst>
                                  <p:childTnLst>
                                    <p:animEffect filter="wheel(1)" transition="in">
                                      <p:cBhvr>
                                        <p:cTn id="19" dur="500" repeatCount="1000" spd="100%" accel="0%" decel="0%"/>
                                        <p:tgtEl>
                                          <p:spTgt spid="8"/>
                                        </p:tgtEl>
                                      </p:cBhvr>
                                    </p:animEffect>
                                    <p:set>
                                      <p:cBhvr>
                                        <p:cTn id="18" dur="1" repeatCount="1000" spd="100%" accel="0%" decel="0%" fill="hold">
                                          <p:stCondLst>
                                            <p:cond delay="0"/>
                                          </p:stCondLst>
                                        </p:cTn>
                                        <p:tgtEl>
                                          <p:spTgt spid="8"/>
                                        </p:tgtEl>
                                        <p:attrNameLst>
                                          <p:attrName>style.visibility</p:attrName>
                                        </p:attrNameLst>
                                      </p:cBhvr>
                                      <p:to>
                                        <p:strVal val="visible"/>
                                      </p:to>
                                    </p:set>
                                  </p:childTnLst>
                                </p:cTn>
                              </p:par>
                              <p:par>
                                <p:cTn id="20" presetID="53" presetClass="entr" presetSubtype="16" repeatCount="1000" spd="100%" accel="0%" decel="0%" fill="hold" grpId="0" nodeType="withEffect">
                                  <p:stCondLst>
                                    <p:cond delay="0"/>
                                  </p:stCondLst>
                                  <p:childTnLst>
                                    <p:anim calcmode="lin" valueType="num">
                                      <p:cBhvr>
                                        <p:cTn id="22" dur="300" repeatCount="1000" spd="100%" accel="0%" decel="0%" fill="hold"/>
                                        <p:tgtEl>
                                          <p:spTgt spid="7"/>
                                        </p:tgtEl>
                                        <p:attrNameLst>
                                          <p:attrName>ppt_w</p:attrName>
                                        </p:attrNameLst>
                                      </p:cBhvr>
                                      <p:tavLst>
                                        <p:tav fmla="" tm="0">
                                          <p:val>
                                            <p:fltVal val="0.0"/>
                                          </p:val>
                                        </p:tav>
                                        <p:tav fmla="" tm="100000">
                                          <p:val>
                                            <p:strVal val="#ppt_w"/>
                                          </p:val>
                                        </p:tav>
                                      </p:tavLst>
                                    </p:anim>
                                    <p:anim calcmode="lin" valueType="num">
                                      <p:cBhvr>
                                        <p:cTn id="23" dur="300" repeatCount="1000" spd="100%" accel="0%" decel="0%" fill="hold"/>
                                        <p:tgtEl>
                                          <p:spTgt spid="7"/>
                                        </p:tgtEl>
                                        <p:attrNameLst>
                                          <p:attrName>ppt_h</p:attrName>
                                        </p:attrNameLst>
                                      </p:cBhvr>
                                      <p:tavLst>
                                        <p:tav fmla="" tm="0">
                                          <p:val>
                                            <p:fltVal val="0.0"/>
                                          </p:val>
                                        </p:tav>
                                        <p:tav fmla="" tm="100000">
                                          <p:val>
                                            <p:strVal val="#ppt_h"/>
                                          </p:val>
                                        </p:tav>
                                      </p:tavLst>
                                    </p:anim>
                                    <p:animEffect filter="fade" transition="in">
                                      <p:cBhvr>
                                        <p:cTn id="24" dur="300" repeatCount="1000" spd="100%" accel="0%" decel="0%"/>
                                        <p:tgtEl>
                                          <p:spTgt spid="7"/>
                                        </p:tgtEl>
                                      </p:cBhvr>
                                    </p:animEffect>
                                    <p:set>
                                      <p:cBhvr>
                                        <p:cTn id="21" dur="1" repeatCount="1000" spd="100%" accel="0%" decel="0%" fill="hold">
                                          <p:stCondLst>
                                            <p:cond delay="0"/>
                                          </p:stCondLst>
                                        </p:cTn>
                                        <p:tgtEl>
                                          <p:spTgt spid="7"/>
                                        </p:tgtEl>
                                        <p:attrNameLst>
                                          <p:attrName>style.visibility</p:attrName>
                                        </p:attrNameLst>
                                      </p:cBhvr>
                                      <p:to>
                                        <p:strVal val="visible"/>
                                      </p:to>
                                    </p:set>
                                  </p:childTnLst>
                                </p:cTn>
                              </p:par>
                              <p:par>
                                <p:cTn id="25" presetID="22" presetClass="entr" presetSubtype="4" repeatCount="1000" spd="100%" accel="0%" decel="0%" fill="hold" nodeType="withEffect">
                                  <p:stCondLst>
                                    <p:cond delay="0"/>
                                  </p:stCondLst>
                                  <p:childTnLst>
                                    <p:animEffect filter="wipe(down)" transition="in">
                                      <p:cBhvr>
                                        <p:cTn id="27" dur="350" repeatCount="1000" spd="100%" accel="0%" decel="0%"/>
                                        <p:tgtEl>
                                          <p:spTgt spid="5"/>
                                        </p:tgtEl>
                                      </p:cBhvr>
                                    </p:animEffect>
                                    <p:set>
                                      <p:cBhvr>
                                        <p:cTn id="26" dur="1" repeatCount="1000" spd="100%" accel="0%" decel="0%" fill="hold">
                                          <p:stCondLst>
                                            <p:cond delay="0"/>
                                          </p:stCondLst>
                                        </p:cTn>
                                        <p:tgtEl>
                                          <p:spTgt spid="5"/>
                                        </p:tgtEl>
                                        <p:attrNameLst>
                                          <p:attrName>style.visibility</p:attrName>
                                        </p:attrNameLst>
                                      </p:cBhvr>
                                      <p:to>
                                        <p:strVal val="visible"/>
                                      </p:to>
                                    </p:set>
                                  </p:childTnLst>
                                </p:cTn>
                              </p:par>
                              <p:par>
                                <p:cTn id="28" presetID="21" presetClass="entr" presetSubtype="1" repeatCount="1000" spd="100%" accel="0%" decel="0%" fill="hold" grpId="0" nodeType="withEffect">
                                  <p:stCondLst>
                                    <p:cond delay="0"/>
                                  </p:stCondLst>
                                  <p:childTnLst>
                                    <p:animEffect filter="wheel(1)" transition="in">
                                      <p:cBhvr>
                                        <p:cTn id="30" dur="500" repeatCount="1000" spd="100%" accel="0%" decel="0%"/>
                                        <p:tgtEl>
                                          <p:spTgt spid="9"/>
                                        </p:tgtEl>
                                      </p:cBhvr>
                                    </p:animEffect>
                                    <p:set>
                                      <p:cBhvr>
                                        <p:cTn id="29" dur="1" repeatCount="1000" spd="100%" accel="0%" decel="0%" fill="hold">
                                          <p:stCondLst>
                                            <p:cond delay="0"/>
                                          </p:stCondLst>
                                        </p:cTn>
                                        <p:tgtEl>
                                          <p:spTgt spid="9"/>
                                        </p:tgtEl>
                                        <p:attrNameLst>
                                          <p:attrName>style.visibility</p:attrName>
                                        </p:attrNameLst>
                                      </p:cBhvr>
                                      <p:to>
                                        <p:strVal val="visible"/>
                                      </p:to>
                                    </p:set>
                                  </p:childTnLst>
                                </p:cTn>
                              </p:par>
                              <p:par>
                                <p:cTn id="31" presetID="53" presetClass="entr" presetSubtype="16" repeatCount="1000" spd="100%" accel="0%" decel="0%" fill="hold" grpId="0" nodeType="withEffect">
                                  <p:stCondLst>
                                    <p:cond delay="0"/>
                                  </p:stCondLst>
                                  <p:childTnLst>
                                    <p:anim calcmode="lin" valueType="num">
                                      <p:cBhvr>
                                        <p:cTn id="33" dur="300" repeatCount="1000" spd="100%" accel="0%" decel="0%" fill="hold"/>
                                        <p:tgtEl>
                                          <p:spTgt spid="6"/>
                                        </p:tgtEl>
                                        <p:attrNameLst>
                                          <p:attrName>ppt_w</p:attrName>
                                        </p:attrNameLst>
                                      </p:cBhvr>
                                      <p:tavLst>
                                        <p:tav fmla="" tm="0">
                                          <p:val>
                                            <p:fltVal val="0.0"/>
                                          </p:val>
                                        </p:tav>
                                        <p:tav fmla="" tm="100000">
                                          <p:val>
                                            <p:strVal val="#ppt_w"/>
                                          </p:val>
                                        </p:tav>
                                      </p:tavLst>
                                    </p:anim>
                                    <p:anim calcmode="lin" valueType="num">
                                      <p:cBhvr>
                                        <p:cTn id="34" dur="300" repeatCount="1000" spd="100%" accel="0%" decel="0%" fill="hold"/>
                                        <p:tgtEl>
                                          <p:spTgt spid="6"/>
                                        </p:tgtEl>
                                        <p:attrNameLst>
                                          <p:attrName>ppt_h</p:attrName>
                                        </p:attrNameLst>
                                      </p:cBhvr>
                                      <p:tavLst>
                                        <p:tav fmla="" tm="0">
                                          <p:val>
                                            <p:fltVal val="0.0"/>
                                          </p:val>
                                        </p:tav>
                                        <p:tav fmla="" tm="100000">
                                          <p:val>
                                            <p:strVal val="#ppt_h"/>
                                          </p:val>
                                        </p:tav>
                                      </p:tavLst>
                                    </p:anim>
                                    <p:animEffect filter="fade" transition="in">
                                      <p:cBhvr>
                                        <p:cTn id="35" dur="300" repeatCount="1000" spd="100%" accel="0%" decel="0%"/>
                                        <p:tgtEl>
                                          <p:spTgt spid="6"/>
                                        </p:tgtEl>
                                      </p:cBhvr>
                                    </p:animEffect>
                                    <p:set>
                                      <p:cBhvr>
                                        <p:cTn id="32" dur="1" repeatCount="1000" spd="100%" accel="0%" decel="0%" fill="hold">
                                          <p:stCondLst>
                                            <p:cond delay="0"/>
                                          </p:stCondLst>
                                        </p:cTn>
                                        <p:tgtEl>
                                          <p:spTgt spid="6"/>
                                        </p:tgtEl>
                                        <p:attrNameLst>
                                          <p:attrName>style.visibility</p:attrName>
                                        </p:attrNameLst>
                                      </p:cBhvr>
                                      <p:to>
                                        <p:strVal val="visible"/>
                                      </p:to>
                                    </p:set>
                                  </p:childTnLst>
                                </p:cTn>
                              </p:par>
                              <p:par>
                                <p:cTn id="36" presetID="9" presetClass="entr" presetSubtype="0" repeatCount="1000" spd="100%" accel="0%" decel="0%" fill="hold" grpId="0" nodeType="withEffect">
                                  <p:stCondLst>
                                    <p:cond delay="0"/>
                                  </p:stCondLst>
                                  <p:childTnLst>
                                    <p:animEffect filter="dissolve" transition="in">
                                      <p:cBhvr>
                                        <p:cTn id="38" dur="500" repeatCount="1000" spd="100%" accel="0%" decel="0%"/>
                                        <p:tgtEl>
                                          <p:spTgt spid="12"/>
                                        </p:tgtEl>
                                      </p:cBhvr>
                                    </p:animEffect>
                                    <p:set>
                                      <p:cBhvr>
                                        <p:cTn id="37" dur="1" repeatCount="1000" spd="100%" accel="0%" decel="0%" fill="hold">
                                          <p:stCondLst>
                                            <p:cond delay="0"/>
                                          </p:stCondLst>
                                        </p:cTn>
                                        <p:tgtEl>
                                          <p:spTgt spid="12"/>
                                        </p:tgtEl>
                                        <p:attrNameLst>
                                          <p:attrName>style.visibility</p:attrName>
                                        </p:attrNameLst>
                                      </p:cBhvr>
                                      <p:to>
                                        <p:strVal val="visible"/>
                                      </p:to>
                                    </p:set>
                                  </p:childTnLst>
                                </p:cTn>
                              </p:par>
                              <p:par>
                                <p:cTn id="39" presetID="9" presetClass="entr" presetSubtype="0" repeatCount="1000" spd="100%" accel="0%" decel="0%" fill="hold" grpId="0" nodeType="withEffect">
                                  <p:stCondLst>
                                    <p:cond delay="0"/>
                                  </p:stCondLst>
                                  <p:childTnLst>
                                    <p:animEffect filter="dissolve" transition="in">
                                      <p:cBhvr>
                                        <p:cTn id="41" dur="500" repeatCount="1000" spd="100%" accel="0%" decel="0%"/>
                                        <p:tgtEl>
                                          <p:spTgt spid="13"/>
                                        </p:tgtEl>
                                      </p:cBhvr>
                                    </p:animEffect>
                                    <p:set>
                                      <p:cBhvr>
                                        <p:cTn id="40" dur="1" repeatCount="1000" spd="100%" accel="0%" decel="0%" fill="hold">
                                          <p:stCondLst>
                                            <p:cond delay="0"/>
                                          </p:stCondLst>
                                        </p:cTn>
                                        <p:tgtEl>
                                          <p:spTgt spid="13"/>
                                        </p:tgtEl>
                                        <p:attrNameLst>
                                          <p:attrName>style.visibility</p:attrName>
                                        </p:attrNameLst>
                                      </p:cBhvr>
                                      <p:to>
                                        <p:strVal val="visible"/>
                                      </p:to>
                                    </p:set>
                                  </p:childTnLst>
                                </p:cTn>
                              </p:par>
                              <p:par>
                                <p:cTn id="42" presetID="22" presetClass="entr" presetSubtype="4" repeatCount="1000" spd="100%" accel="0%" decel="0%" fill="hold" grpId="0" nodeType="withEffect">
                                  <p:stCondLst>
                                    <p:cond delay="0"/>
                                  </p:stCondLst>
                                  <p:childTnLst>
                                    <p:animEffect filter="wipe(down)" transition="in">
                                      <p:cBhvr>
                                        <p:cTn id="44" dur="500" repeatCount="1000" spd="100%" accel="0%" decel="0%"/>
                                        <p:tgtEl>
                                          <p:spTgt spid="11"/>
                                        </p:tgtEl>
                                      </p:cBhvr>
                                    </p:animEffect>
                                    <p:set>
                                      <p:cBhvr>
                                        <p:cTn id="43" dur="1" repeatCount="1000" spd="100%" accel="0%" decel="0%" fill="hold">
                                          <p:stCondLst>
                                            <p:cond delay="0"/>
                                          </p:stCondLst>
                                        </p:cTn>
                                        <p:tgtEl>
                                          <p:spTgt spid="11"/>
                                        </p:tgtEl>
                                        <p:attrNameLst>
                                          <p:attrName>style.visibility</p:attrName>
                                        </p:attrNameLst>
                                      </p:cBhvr>
                                      <p:to>
                                        <p:strVal val="visible"/>
                                      </p:to>
                                    </p:set>
                                  </p:childTnLst>
                                </p:cTn>
                              </p:par>
                              <p:par>
                                <p:cTn id="45" presetID="9" presetClass="entr" presetSubtype="0" repeatCount="1000" spd="100%" accel="0%" decel="0%" fill="hold" grpId="0" nodeType="withEffect">
                                  <p:stCondLst>
                                    <p:cond delay="0"/>
                                  </p:stCondLst>
                                  <p:childTnLst>
                                    <p:animEffect filter="dissolve" transition="in">
                                      <p:cBhvr>
                                        <p:cTn id="47" dur="500" repeatCount="1000" spd="100%" accel="0%" decel="0%"/>
                                        <p:tgtEl>
                                          <p:spTgt spid="15"/>
                                        </p:tgtEl>
                                      </p:cBhvr>
                                    </p:animEffect>
                                    <p:set>
                                      <p:cBhvr>
                                        <p:cTn id="46" dur="1" repeatCount="1000" spd="100%" accel="0%" decel="0%" fill="hold">
                                          <p:stCondLst>
                                            <p:cond delay="0"/>
                                          </p:stCondLst>
                                        </p:cTn>
                                        <p:tgtEl>
                                          <p:spTgt spid="15"/>
                                        </p:tgtEl>
                                        <p:attrNameLst>
                                          <p:attrName>style.visibility</p:attrName>
                                        </p:attrNameLst>
                                      </p:cBhvr>
                                      <p:to>
                                        <p:strVal val="visible"/>
                                      </p:to>
                                    </p:set>
                                  </p:childTnLst>
                                </p:cTn>
                              </p:par>
                              <p:par>
                                <p:cTn id="48" presetID="9" presetClass="entr" presetSubtype="0" repeatCount="1000" spd="100%" accel="0%" decel="0%" fill="hold" grpId="0" nodeType="withEffect">
                                  <p:stCondLst>
                                    <p:cond delay="0"/>
                                  </p:stCondLst>
                                  <p:childTnLst>
                                    <p:animEffect filter="dissolve" transition="in">
                                      <p:cBhvr>
                                        <p:cTn id="50" dur="500" repeatCount="1000" spd="100%" accel="0%" decel="0%"/>
                                        <p:tgtEl>
                                          <p:spTgt spid="16"/>
                                        </p:tgtEl>
                                      </p:cBhvr>
                                    </p:animEffect>
                                    <p:set>
                                      <p:cBhvr>
                                        <p:cTn id="49" dur="1" repeatCount="1000" spd="100%" accel="0%" decel="0%" fill="hold">
                                          <p:stCondLst>
                                            <p:cond delay="0"/>
                                          </p:stCondLst>
                                        </p:cTn>
                                        <p:tgtEl>
                                          <p:spTgt spid="16"/>
                                        </p:tgtEl>
                                        <p:attrNameLst>
                                          <p:attrName>style.visibility</p:attrName>
                                        </p:attrNameLst>
                                      </p:cBhvr>
                                      <p:to>
                                        <p:strVal val="visible"/>
                                      </p:to>
                                    </p:set>
                                  </p:childTnLst>
                                </p:cTn>
                              </p:par>
                              <p:par>
                                <p:cTn id="51" presetID="22" presetClass="entr" presetSubtype="4" repeatCount="1000" spd="100%" accel="0%" decel="0%" fill="hold" grpId="0" nodeType="withEffect">
                                  <p:stCondLst>
                                    <p:cond delay="0"/>
                                  </p:stCondLst>
                                  <p:childTnLst>
                                    <p:animEffect filter="wipe(down)" transition="in">
                                      <p:cBhvr>
                                        <p:cTn id="53" dur="500" repeatCount="1000" spd="100%" accel="0%" decel="0%"/>
                                        <p:tgtEl>
                                          <p:spTgt spid="14"/>
                                        </p:tgtEl>
                                      </p:cBhvr>
                                    </p:animEffect>
                                    <p:set>
                                      <p:cBhvr>
                                        <p:cTn id="52" dur="1" repeatCount="1000" spd="100%" accel="0%" decel="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3"/>
      <p:bldP grpId="0" spid="6"/>
      <p:bldP grpId="0" spid="7"/>
      <p:bldP grpId="0" spid="8" animBg="true"/>
      <p:bldP grpId="0" spid="9" animBg="true"/>
      <p:bldP grpId="0" spid="11"/>
      <p:bldP grpId="0" spid="12" animBg="true"/>
      <p:bldP grpId="0" spid="13"/>
      <p:bldP grpId="0" spid="14"/>
      <p:bldP grpId="0" spid="15" animBg="true"/>
      <p:bldP grpId="0" spid="16"/>
    </p:bldLst>
  </p:timing>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05</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Investment in Cryptocurrencies</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4.png" id="2"/>
          <p:cNvPicPr>
            <a:picLocks noChangeAspect="true"/>
          </p:cNvPicPr>
          <p:nvPr/>
        </p:nvPicPr>
        <p:blipFill>
          <a:blip r:embed="rId2"/>
          <a:srcRect b="36666" r="32667"/>
          <a:stretch>
            <a:fillRect t="0" l="0" b="0" r="0"/>
          </a:stretch>
        </p:blipFill>
        <p:spPr>
          <a:xfrm>
            <a:off x="5254625" y="2523290"/>
            <a:ext cx="6937375" cy="4343400"/>
          </a:xfrm>
          <a:prstGeom prst="rect">
            <a:avLst/>
          </a:prstGeom>
        </p:spPr>
      </p:pic>
      <p:sp>
        <p:nvSpPr>
          <p:cNvPr name="TextBox 3" id="3"/>
          <p:cNvSpPr txBox="true"/>
          <p:nvPr/>
        </p:nvSpPr>
        <p:spPr>
          <a:xfrm>
            <a:off x="1497634" y="1967750"/>
            <a:ext cx="9196729" cy="341632"/>
          </a:xfrm>
          <a:prstGeom prst="rect">
            <a:avLst/>
          </a:prstGeom>
        </p:spPr>
        <p:txBody>
          <a:bodyPr anchor="t" rtlCol="false" vert="horz" tIns="45720" lIns="91440" bIns="45720" rIns="91440">
            <a:spAutoFit/>
          </a:bodyPr>
          <a:lstStyle/>
          <a:p>
            <a:pPr algn="ctr" indent="0" marL="0">
              <a:lnSpc>
                <a:spcPct val="90000"/>
              </a:lnSpc>
              <a:spcBef>
                <a:spcPts val="1000"/>
              </a:spcBef>
              <a:defRPr/>
            </a:pPr>
            <a:r>
              <a:rPr lang="zh-CN" b="true" i="false" sz="1800" baseline="0" u="none" altLang="en-US">
                <a:solidFill>
                  <a:srgbClr val="FFFFFF"/>
                </a:solidFill>
                <a:latin typeface="华康圆体 Std W7"/>
                <a:ea typeface="华康圆体 Std W7"/>
              </a:rPr>
              <a:t>Current Prices and Trends</a:t>
            </a:r>
            <a:endParaRPr lang="en-US" sz="1100"/>
          </a:p>
        </p:txBody>
      </p:sp>
      <p:sp>
        <p:nvSpPr>
          <p:cNvPr name="TextBox 4" id="4"/>
          <p:cNvSpPr txBox="true"/>
          <p:nvPr/>
        </p:nvSpPr>
        <p:spPr>
          <a:xfrm>
            <a:off x="1238404" y="2778457"/>
            <a:ext cx="10100951"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As of now, Bitcoin is priced at approximately $93,889.00 with a minor decline of -1.97%. Meanwhile, Ethereum is at $2,639.21, down -5.86%. The cryptocurrency market remains volatile, influenced by market sentiment, technological advancements, and regulatory news.</a:t>
            </a:r>
            <a:endParaRPr lang="en-US" sz="1100"/>
          </a:p>
        </p:txBody>
      </p:sp>
      <p:sp>
        <p:nvSpPr>
          <p:cNvPr name="AutoShape 5" id="5"/>
          <p:cNvSpPr/>
          <p:nvPr/>
        </p:nvSpPr>
        <p:spPr>
          <a:xfrm>
            <a:off x="312427" y="2523290"/>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sp>
        <p:nvSpPr>
          <p:cNvPr name="AutoShape 6" id="6"/>
          <p:cNvSpPr/>
          <p:nvPr/>
        </p:nvSpPr>
        <p:spPr>
          <a:xfrm>
            <a:off x="10839979" y="3848649"/>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cxnSp>
        <p:nvCxnSpPr>
          <p:cNvPr name="Connector 7" id="7"/>
          <p:cNvCxnSpPr/>
          <p:nvPr/>
        </p:nvCxnSpPr>
        <p:spPr>
          <a:xfrm>
            <a:off x="6096000" y="-27396"/>
            <a:ext cx="0" cy="896400"/>
          </a:xfrm>
          <a:prstGeom prst="line">
            <a:avLst/>
          </a:prstGeom>
          <a:ln w="6350" cap="flat" cmpd="sng">
            <a:solidFill>
              <a:srgbClr val="C857F7"/>
            </a:solidFill>
            <a:prstDash val="solid"/>
          </a:ln>
        </p:spPr>
      </p:cxnSp>
      <p:pic>
        <p:nvPicPr>
          <p:cNvPr name="image2.png" id="8"/>
          <p:cNvPicPr>
            <a:picLocks noChangeAspect="true"/>
          </p:cNvPicPr>
          <p:nvPr/>
        </p:nvPicPr>
        <p:blipFill>
          <a:blip r:embed="rId3"/>
          <a:stretch>
            <a:fillRect t="0" l="0" b="0" r="0"/>
          </a:stretch>
        </p:blipFill>
        <p:spPr>
          <a:xfrm>
            <a:off x="5315311" y="817653"/>
            <a:ext cx="1561376" cy="1039290"/>
          </a:xfrm>
          <a:prstGeom prst="rect">
            <a:avLst/>
          </a:prstGeom>
        </p:spPr>
      </p:pic>
      <p:sp>
        <p:nvSpPr>
          <p:cNvPr name="AutoShape 9" id="9"/>
          <p:cNvSpPr/>
          <p:nvPr/>
        </p:nvSpPr>
        <p:spPr>
          <a:xfrm>
            <a:off x="-504048" y="-541883"/>
            <a:ext cx="2001682" cy="2001682"/>
          </a:xfrm>
          <a:prstGeom prst="ellipse">
            <a:avLst/>
          </a:prstGeom>
          <a:noFill/>
          <a:ln w="19050" cap="flat" cmpd="sng">
            <a:solidFill>
              <a:srgbClr val="C857F7"/>
            </a:solidFill>
            <a:prstDash val="solid"/>
          </a:ln>
        </p:spPr>
        <p:txBody>
          <a:bodyPr vert="horz" anchor="ctr" tIns="45720" lIns="91440" bIns="45720" rIns="91440">
            <a:normAutofit/>
          </a:bodyPr>
          <a:p>
            <a:pPr algn="ctr" marL="0"/>
          </a:p>
        </p:txBody>
      </p:sp>
      <p:sp>
        <p:nvSpPr>
          <p:cNvPr name="TextBox 10" id="10"/>
          <p:cNvSpPr txBox="true"/>
          <p:nvPr/>
        </p:nvSpPr>
        <p:spPr>
          <a:xfrm>
            <a:off x="797928" y="421114"/>
            <a:ext cx="7813715" cy="567027"/>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Market Overview</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 presetClass="entr" presetSubtype="4" repeatCount="1000" spd="100%" accel="0%" decel="0%" fill="hold" nodeType="afterEffect">
                                  <p:stCondLst>
                                    <p:cond delay="0"/>
                                  </p:stCondLst>
                                  <p:childTnLst>
                                    <p:anim calcmode="lin" valueType="num">
                                      <p:cBhvr additive="base">
                                        <p:cTn id="7" dur="500" repeatCount="1000" spd="100%" accel="0%" decel="0%" fill="hold"/>
                                        <p:tgtEl>
                                          <p:spTgt spid="7"/>
                                        </p:tgtEl>
                                        <p:attrNameLst>
                                          <p:attrName>ppt_x</p:attrName>
                                        </p:attrNameLst>
                                      </p:cBhvr>
                                      <p:tavLst>
                                        <p:tav fmla="" tm="0">
                                          <p:val>
                                            <p:strVal val="#ppt_x"/>
                                          </p:val>
                                        </p:tav>
                                        <p:tav fmla="" tm="100000">
                                          <p:val>
                                            <p:strVal val="#ppt_x"/>
                                          </p:val>
                                        </p:tav>
                                      </p:tavLst>
                                    </p:anim>
                                    <p:anim calcmode="lin" valueType="num">
                                      <p:cBhvr additive="base">
                                        <p:cTn id="8" dur="500" repeatCount="1000" spd="100%" accel="0%" decel="0%" fill="hold"/>
                                        <p:tgtEl>
                                          <p:spTgt spid="7"/>
                                        </p:tgtEl>
                                        <p:attrNameLst>
                                          <p:attrName>ppt_y</p:attrName>
                                        </p:attrNameLst>
                                      </p:cBhvr>
                                      <p:tavLst>
                                        <p:tav fmla="" tm="0">
                                          <p:val>
                                            <p:strVal val="1+#ppt_h/2"/>
                                          </p:val>
                                        </p:tav>
                                        <p:tav fmla="" tm="100000">
                                          <p:val>
                                            <p:strVal val="#ppt_y"/>
                                          </p:val>
                                        </p:tav>
                                      </p:tavLst>
                                    </p:anim>
                                    <p:set>
                                      <p:cBhvr>
                                        <p:cTn id="6" dur="1" repeatCount="1000" spd="100%" accel="0%" decel="0%" fill="hold">
                                          <p:stCondLst>
                                            <p:cond delay="0"/>
                                          </p:stCondLst>
                                        </p:cTn>
                                        <p:tgtEl>
                                          <p:spTgt spid="7"/>
                                        </p:tgtEl>
                                        <p:attrNameLst>
                                          <p:attrName>style.visibility</p:attrName>
                                        </p:attrNameLst>
                                      </p:cBhvr>
                                      <p:to>
                                        <p:strVal val="visible"/>
                                      </p:to>
                                    </p:set>
                                  </p:childTnLst>
                                </p:cTn>
                              </p:par>
                            </p:childTnLst>
                          </p:cTn>
                        </p:par>
                        <p:par>
                          <p:cTn id="9" repeatCount="1000" spd="100%" accel="0%" decel="0%" fill="hold">
                            <p:stCondLst>
                              <p:cond delay="500"/>
                            </p:stCondLst>
                            <p:childTnLst>
                              <p:par>
                                <p:cTn id="10" presetID="2" presetClass="entr" presetSubtype="4" repeatCount="1000" spd="100%" accel="0%" decel="0%" fill="hold" nodeType="afterEffect">
                                  <p:stCondLst>
                                    <p:cond delay="0"/>
                                  </p:stCondLst>
                                  <p:childTnLst>
                                    <p:anim calcmode="lin" valueType="num">
                                      <p:cBhvr additive="base">
                                        <p:cTn id="12" dur="500" repeatCount="1000" spd="100%" accel="0%" decel="0%" fill="hold"/>
                                        <p:tgtEl>
                                          <p:spTgt spid="8"/>
                                        </p:tgtEl>
                                        <p:attrNameLst>
                                          <p:attrName>ppt_x</p:attrName>
                                        </p:attrNameLst>
                                      </p:cBhvr>
                                      <p:tavLst>
                                        <p:tav fmla="" tm="0">
                                          <p:val>
                                            <p:strVal val="#ppt_x"/>
                                          </p:val>
                                        </p:tav>
                                        <p:tav fmla="" tm="100000">
                                          <p:val>
                                            <p:strVal val="#ppt_x"/>
                                          </p:val>
                                        </p:tav>
                                      </p:tavLst>
                                    </p:anim>
                                    <p:anim calcmode="lin" valueType="num">
                                      <p:cBhvr additive="base">
                                        <p:cTn id="13" dur="500" repeatCount="1000" spd="100%" accel="0%" decel="0%" fill="hold"/>
                                        <p:tgtEl>
                                          <p:spTgt spid="8"/>
                                        </p:tgtEl>
                                        <p:attrNameLst>
                                          <p:attrName>ppt_y</p:attrName>
                                        </p:attrNameLst>
                                      </p:cBhvr>
                                      <p:tavLst>
                                        <p:tav fmla="" tm="0">
                                          <p:val>
                                            <p:strVal val="1+#ppt_h/2"/>
                                          </p:val>
                                        </p:tav>
                                        <p:tav fmla="" tm="100000">
                                          <p:val>
                                            <p:strVal val="#ppt_y"/>
                                          </p:val>
                                        </p:tav>
                                      </p:tavLst>
                                    </p:anim>
                                    <p:set>
                                      <p:cBhvr>
                                        <p:cTn id="11" dur="1" repeatCount="1000" spd="100%" accel="0%" decel="0%" fill="hold">
                                          <p:stCondLst>
                                            <p:cond delay="0"/>
                                          </p:stCondLst>
                                        </p:cTn>
                                        <p:tgtEl>
                                          <p:spTgt spid="8"/>
                                        </p:tgtEl>
                                        <p:attrNameLst>
                                          <p:attrName>style.visibility</p:attrName>
                                        </p:attrNameLst>
                                      </p:cBhvr>
                                      <p:to>
                                        <p:strVal val="visible"/>
                                      </p:to>
                                    </p:set>
                                  </p:childTnLst>
                                </p:cTn>
                              </p:par>
                            </p:childTnLst>
                          </p:cTn>
                        </p:par>
                        <p:par>
                          <p:cTn id="14" repeatCount="1000" spd="100%" accel="0%" decel="0%" fill="hold">
                            <p:stCondLst>
                              <p:cond delay="1000"/>
                            </p:stCondLst>
                            <p:childTnLst>
                              <p:par>
                                <p:cTn id="15" presetID="2" presetClass="entr" presetSubtype="4" repeatCount="1000" spd="100%" accel="0%" decel="0%" fill="hold" grpId="0" nodeType="afterEffect">
                                  <p:stCondLst>
                                    <p:cond delay="0"/>
                                  </p:stCondLst>
                                  <p:childTnLst>
                                    <p:anim calcmode="lin" valueType="num">
                                      <p:cBhvr additive="base">
                                        <p:cTn id="17" dur="500" repeatCount="1000" spd="100%" accel="0%" decel="0%" fill="hold"/>
                                        <p:tgtEl>
                                          <p:spTgt spid="3"/>
                                        </p:tgtEl>
                                        <p:attrNameLst>
                                          <p:attrName>ppt_x</p:attrName>
                                        </p:attrNameLst>
                                      </p:cBhvr>
                                      <p:tavLst>
                                        <p:tav fmla="" tm="0">
                                          <p:val>
                                            <p:strVal val="#ppt_x"/>
                                          </p:val>
                                        </p:tav>
                                        <p:tav fmla="" tm="100000">
                                          <p:val>
                                            <p:strVal val="#ppt_x"/>
                                          </p:val>
                                        </p:tav>
                                      </p:tavLst>
                                    </p:anim>
                                    <p:anim calcmode="lin" valueType="num">
                                      <p:cBhvr additive="base">
                                        <p:cTn id="18" dur="500" repeatCount="1000" spd="100%" accel="0%" decel="0%" fill="hold"/>
                                        <p:tgtEl>
                                          <p:spTgt spid="3"/>
                                        </p:tgtEl>
                                        <p:attrNameLst>
                                          <p:attrName>ppt_y</p:attrName>
                                        </p:attrNameLst>
                                      </p:cBhvr>
                                      <p:tavLst>
                                        <p:tav fmla="" tm="0">
                                          <p:val>
                                            <p:strVal val="1+#ppt_h/2"/>
                                          </p:val>
                                        </p:tav>
                                        <p:tav fmla="" tm="100000">
                                          <p:val>
                                            <p:strVal val="#ppt_y"/>
                                          </p:val>
                                        </p:tav>
                                      </p:tavLst>
                                    </p:anim>
                                    <p:set>
                                      <p:cBhvr>
                                        <p:cTn id="16" dur="1" repeatCount="1000" spd="100%" accel="0%" decel="0%" fill="hold">
                                          <p:stCondLst>
                                            <p:cond delay="0"/>
                                          </p:stCondLst>
                                        </p:cTn>
                                        <p:tgtEl>
                                          <p:spTgt spid="3"/>
                                        </p:tgtEl>
                                        <p:attrNameLst>
                                          <p:attrName>style.visibility</p:attrName>
                                        </p:attrNameLst>
                                      </p:cBhvr>
                                      <p:to>
                                        <p:strVal val="visible"/>
                                      </p:to>
                                    </p:set>
                                  </p:childTnLst>
                                </p:cTn>
                              </p:par>
                            </p:childTnLst>
                          </p:cTn>
                        </p:par>
                        <p:par>
                          <p:cTn id="19" repeatCount="1000" spd="100%" accel="0%" decel="0%" fill="hold">
                            <p:stCondLst>
                              <p:cond delay="1500"/>
                            </p:stCondLst>
                            <p:childTnLst>
                              <p:par>
                                <p:cTn id="20" presetID="10" presetClass="entr" presetSubtype="0" repeatCount="1000" spd="100%" accel="0%" decel="0%" fill="hold" grpId="0" nodeType="afterEffect">
                                  <p:stCondLst>
                                    <p:cond delay="0"/>
                                  </p:stCondLst>
                                  <p:childTnLst>
                                    <p:animEffect filter="fade" transition="in">
                                      <p:cBhvr>
                                        <p:cTn id="22" dur="250" repeatCount="1000" spd="100%" accel="0%" decel="0%"/>
                                        <p:tgtEl>
                                          <p:spTgt spid="5"/>
                                        </p:tgtEl>
                                      </p:cBhvr>
                                    </p:animEffect>
                                    <p:set>
                                      <p:cBhvr>
                                        <p:cTn id="21" dur="1" repeatCount="1000" spd="100%" accel="0%" decel="0%" fill="hold">
                                          <p:stCondLst>
                                            <p:cond delay="0"/>
                                          </p:stCondLst>
                                        </p:cTn>
                                        <p:tgtEl>
                                          <p:spTgt spid="5"/>
                                        </p:tgtEl>
                                        <p:attrNameLst>
                                          <p:attrName>style.visibility</p:attrName>
                                        </p:attrNameLst>
                                      </p:cBhvr>
                                      <p:to>
                                        <p:strVal val="visible"/>
                                      </p:to>
                                    </p:set>
                                  </p:childTnLst>
                                </p:cTn>
                              </p:par>
                            </p:childTnLst>
                          </p:cTn>
                        </p:par>
                        <p:par>
                          <p:cTn id="23" repeatCount="1000" spd="100%" accel="0%" decel="0%" fill="hold">
                            <p:stCondLst>
                              <p:cond delay="1750"/>
                            </p:stCondLst>
                            <p:childTnLst>
                              <p:par>
                                <p:cTn id="24" presetID="1" presetClass="entr" presetSubtype="0" repeatCount="1000" spd="100%" accel="0%" decel="0%" fill="hold" grpId="0" nodeType="afterEffect">
                                  <p:stCondLst>
                                    <p:cond delay="0"/>
                                  </p:stCondLst>
                                  <p:childTnLst>
                                    <p:set>
                                      <p:cBhvr>
                                        <p:cTn id="25" dur="1" repeatCount="1000" spd="100%" accel="0%" decel="0%" fill="hold">
                                          <p:stCondLst>
                                            <p:cond delay="0"/>
                                          </p:stCondLst>
                                        </p:cTn>
                                        <p:tgtEl>
                                          <p:spTgt spid="4"/>
                                        </p:tgtEl>
                                        <p:attrNameLst>
                                          <p:attrName>style.visibility</p:attrName>
                                        </p:attrNameLst>
                                      </p:cBhvr>
                                      <p:to>
                                        <p:strVal val="visible"/>
                                      </p:to>
                                    </p:set>
                                  </p:childTnLst>
                                </p:cTn>
                              </p:par>
                            </p:childTnLst>
                          </p:cTn>
                        </p:par>
                        <p:par>
                          <p:cTn id="26" repeatCount="1000" spd="100%" accel="0%" decel="0%" fill="hold">
                            <p:stCondLst>
                              <p:cond delay="1750"/>
                            </p:stCondLst>
                            <p:childTnLst>
                              <p:par>
                                <p:cTn id="27" presetID="10" presetClass="entr" presetSubtype="0" repeatCount="1000" spd="100%" accel="0%" decel="0%" fill="hold" grpId="0" nodeType="afterEffect">
                                  <p:stCondLst>
                                    <p:cond delay="0"/>
                                  </p:stCondLst>
                                  <p:childTnLst>
                                    <p:animEffect filter="fade" transition="in">
                                      <p:cBhvr>
                                        <p:cTn id="29" dur="250" repeatCount="1000" spd="100%" accel="0%" decel="0%"/>
                                        <p:tgtEl>
                                          <p:spTgt spid="6"/>
                                        </p:tgtEl>
                                      </p:cBhvr>
                                    </p:animEffect>
                                    <p:set>
                                      <p:cBhvr>
                                        <p:cTn id="28" dur="1" repeatCount="1000" spd="100%" accel="0%" decel="0%" fill="hold">
                                          <p:stCondLst>
                                            <p:cond delay="0"/>
                                          </p:stCondLst>
                                        </p:cTn>
                                        <p:tgtEl>
                                          <p:spTgt spid="6"/>
                                        </p:tgtEl>
                                        <p:attrNameLst>
                                          <p:attrName>style.visibility</p:attrName>
                                        </p:attrNameLst>
                                      </p:cBhvr>
                                      <p:to>
                                        <p:strVal val="visible"/>
                                      </p:to>
                                    </p:set>
                                  </p:childTnLst>
                                </p:cTn>
                              </p:par>
                            </p:childTnLst>
                          </p:cTn>
                        </p:par>
                        <p:par>
                          <p:cTn id="30" repeatCount="1000" spd="100%" accel="0%" decel="0%" fill="hold">
                            <p:stCondLst>
                              <p:cond delay="2000"/>
                            </p:stCondLst>
                            <p:childTnLst>
                              <p:par>
                                <p:cTn id="31" presetID="1" presetClass="entr" presetSubtype="0" repeatCount="1000" spd="100%" accel="0%" decel="0%" fill="hold" grpId="0" nodeType="afterEffect">
                                  <p:stCondLst>
                                    <p:cond delay="0"/>
                                  </p:stCondLst>
                                  <p:childTnLst>
                                    <p:set>
                                      <p:cBhvr>
                                        <p:cTn id="32" dur="1" repeatCount="1000" spd="100%" accel="0%" decel="0%"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3"/>
      <p:bldP grpId="0" spid="4"/>
      <p:bldP grpId="0" spid="5"/>
      <p:bldP grpId="0" spid="6"/>
      <p:bldP grpId="0" spid="10"/>
    </p:bldLst>
  </p:timing>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cxnSp>
        <p:nvCxnSpPr>
          <p:cNvPr name="Connector 2" id="2"/>
          <p:cNvCxnSpPr/>
          <p:nvPr/>
        </p:nvCxnSpPr>
        <p:spPr>
          <a:xfrm>
            <a:off x="1588" y="3814954"/>
            <a:ext cx="12188825" cy="0"/>
          </a:xfrm>
          <a:prstGeom prst="line">
            <a:avLst/>
          </a:prstGeom>
          <a:ln w="38100" cap="flat" cmpd="sng">
            <a:solidFill>
              <a:srgbClr val="C857F7"/>
            </a:solidFill>
            <a:prstDash val="solid"/>
          </a:ln>
        </p:spPr>
      </p:cxnSp>
      <p:pic>
        <p:nvPicPr>
          <p:cNvPr name="image4.png" id="3"/>
          <p:cNvPicPr>
            <a:picLocks noChangeAspect="true"/>
          </p:cNvPicPr>
          <p:nvPr/>
        </p:nvPicPr>
        <p:blipFill>
          <a:blip r:embed="rId2"/>
          <a:srcRect b="36666" r="32667"/>
          <a:stretch>
            <a:fillRect t="0" l="0" b="0" r="0"/>
          </a:stretch>
        </p:blipFill>
        <p:spPr>
          <a:xfrm>
            <a:off x="5267958" y="2495521"/>
            <a:ext cx="6937375" cy="4343400"/>
          </a:xfrm>
          <a:prstGeom prst="rect">
            <a:avLst/>
          </a:prstGeom>
        </p:spPr>
      </p:pic>
      <p:sp>
        <p:nvSpPr>
          <p:cNvPr name="Freeform 4" id="4"/>
          <p:cNvSpPr/>
          <p:nvPr/>
        </p:nvSpPr>
        <p:spPr>
          <a:xfrm>
            <a:off x="8071593" y="3178489"/>
            <a:ext cx="314176" cy="431991"/>
          </a:xfrm>
          <a:custGeom>
            <a:avLst/>
            <a:gdLst/>
            <a:ahLst/>
            <a:cxnLst/>
            <a:rect r="r" b="b" t="t" l="l"/>
            <a:pathLst>
              <a:path w="21600" h="21600" stroke="true" fill="norm" extrusionOk="false">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C857F7"/>
          </a:solidFill>
          <a:ln w="12700"/>
        </p:spPr>
        <p:txBody>
          <a:bodyPr vert="horz" anchor="ctr" tIns="19045" lIns="19045" bIns="19045" rIns="19045">
            <a:normAutofit/>
          </a:bodyPr>
          <a:p>
            <a:pPr algn="l" marL="0"/>
          </a:p>
        </p:txBody>
      </p:sp>
      <p:sp>
        <p:nvSpPr>
          <p:cNvPr name="AutoShape 5" id="5"/>
          <p:cNvSpPr/>
          <p:nvPr/>
        </p:nvSpPr>
        <p:spPr>
          <a:xfrm>
            <a:off x="8168611" y="3754239"/>
            <a:ext cx="117571" cy="117571"/>
          </a:xfrm>
          <a:prstGeom prst="ellipse">
            <a:avLst/>
          </a:prstGeom>
          <a:solidFill>
            <a:srgbClr val="C857F7"/>
          </a:solidFill>
          <a:ln cap="flat" cmpd="sng">
            <a:prstDash val="solid"/>
          </a:ln>
        </p:spPr>
        <p:txBody>
          <a:bodyPr vert="horz" anchor="ctr" tIns="45720" lIns="91440" bIns="45720" rIns="91440">
            <a:normAutofit/>
          </a:bodyPr>
          <a:p>
            <a:pPr algn="ctr" marL="0"/>
          </a:p>
        </p:txBody>
      </p:sp>
      <p:pic>
        <p:nvPicPr>
          <p:cNvPr name="image2.png" id="6"/>
          <p:cNvPicPr>
            <a:picLocks noChangeAspect="true"/>
          </p:cNvPicPr>
          <p:nvPr/>
        </p:nvPicPr>
        <p:blipFill>
          <a:blip r:embed="rId3"/>
          <a:stretch>
            <a:fillRect t="0" l="0" b="0" r="0"/>
          </a:stretch>
        </p:blipFill>
        <p:spPr>
          <a:xfrm>
            <a:off x="-144462" y="19821"/>
            <a:ext cx="2833350" cy="1885948"/>
          </a:xfrm>
          <a:prstGeom prst="rect">
            <a:avLst/>
          </a:prstGeom>
        </p:spPr>
      </p:pic>
      <p:sp>
        <p:nvSpPr>
          <p:cNvPr name="TextBox 7" id="7"/>
          <p:cNvSpPr txBox="true"/>
          <p:nvPr/>
        </p:nvSpPr>
        <p:spPr>
          <a:xfrm>
            <a:off x="947396" y="588966"/>
            <a:ext cx="9642783" cy="556222"/>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Risk Management</a:t>
            </a:r>
            <a:endParaRPr lang="en-US" sz="1100"/>
          </a:p>
        </p:txBody>
      </p:sp>
      <p:sp>
        <p:nvSpPr>
          <p:cNvPr name="AutoShape 8" id="8"/>
          <p:cNvSpPr/>
          <p:nvPr/>
        </p:nvSpPr>
        <p:spPr>
          <a:xfrm>
            <a:off x="2985450" y="3785051"/>
            <a:ext cx="117571" cy="117571"/>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Freeform 9" id="9"/>
          <p:cNvSpPr/>
          <p:nvPr/>
        </p:nvSpPr>
        <p:spPr>
          <a:xfrm>
            <a:off x="2813046" y="3274144"/>
            <a:ext cx="403858" cy="385235"/>
          </a:xfrm>
          <a:custGeom>
            <a:avLst/>
            <a:gdLst/>
            <a:ahLst/>
            <a:cxnLst/>
            <a:rect r="r" b="b" t="t" l="l"/>
            <a:pathLst>
              <a:path w="21600" h="21600" stroke="true" fill="norm" extrusionOk="false">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857F7"/>
          </a:solidFill>
          <a:ln w="12700"/>
        </p:spPr>
        <p:txBody>
          <a:bodyPr vert="horz" anchor="ctr" tIns="38090" lIns="38090" bIns="38090" rIns="38090">
            <a:normAutofit/>
          </a:bodyPr>
          <a:p>
            <a:pPr algn="l" marL="0"/>
          </a:p>
        </p:txBody>
      </p:sp>
      <p:sp>
        <p:nvSpPr>
          <p:cNvPr name="TextBox 10" id="10"/>
          <p:cNvSpPr txBox="true"/>
          <p:nvPr/>
        </p:nvSpPr>
        <p:spPr>
          <a:xfrm>
            <a:off x="1122623" y="5003497"/>
            <a:ext cx="4228036"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The cryptocurrency market is known for its volatility. Price swings can be extreme, presenting opportunities but also significant risks. Investors should be prepared for rapid market changes and adjust their strategies accordingly.</a:t>
            </a:r>
            <a:endParaRPr lang="en-US" sz="1100"/>
          </a:p>
        </p:txBody>
      </p:sp>
      <p:sp>
        <p:nvSpPr>
          <p:cNvPr name="AutoShape 11" id="11"/>
          <p:cNvSpPr/>
          <p:nvPr/>
        </p:nvSpPr>
        <p:spPr>
          <a:xfrm>
            <a:off x="1185449" y="4766531"/>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2" id="12"/>
          <p:cNvSpPr txBox="true"/>
          <p:nvPr/>
        </p:nvSpPr>
        <p:spPr>
          <a:xfrm>
            <a:off x="1122623" y="4410204"/>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Volatility of the Market</a:t>
            </a:r>
            <a:endParaRPr lang="en-US" sz="1100"/>
          </a:p>
        </p:txBody>
      </p:sp>
      <p:sp>
        <p:nvSpPr>
          <p:cNvPr name="TextBox 13" id="13"/>
          <p:cNvSpPr txBox="true"/>
          <p:nvPr/>
        </p:nvSpPr>
        <p:spPr>
          <a:xfrm>
            <a:off x="7092532" y="1882007"/>
            <a:ext cx="4228036" cy="13868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Effective investment strategies in cryptocurrency include dollar-cost averaging, diversifying portfolios, and setting stop-loss orders to mitigate risks. It's crucial to conduct thorough research and stay informed about market conditions.</a:t>
            </a:r>
            <a:endParaRPr lang="en-US" sz="1100"/>
          </a:p>
        </p:txBody>
      </p:sp>
      <p:sp>
        <p:nvSpPr>
          <p:cNvPr name="AutoShape 14" id="14"/>
          <p:cNvSpPr/>
          <p:nvPr/>
        </p:nvSpPr>
        <p:spPr>
          <a:xfrm>
            <a:off x="7155358" y="1645041"/>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5" id="15"/>
          <p:cNvSpPr txBox="true"/>
          <p:nvPr/>
        </p:nvSpPr>
        <p:spPr>
          <a:xfrm>
            <a:off x="7092532" y="1288714"/>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Strategies for Investment</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 presetClass="entr" presetSubtype="8" repeatCount="1000" spd="100%" accel="0%" decel="0%" fill="hold" nodeType="afterEffect">
                                  <p:stCondLst>
                                    <p:cond delay="0"/>
                                  </p:stCondLst>
                                  <p:childTnLst>
                                    <p:anim calcmode="lin" valueType="num">
                                      <p:cBhvr additive="base">
                                        <p:cTn id="7" dur="1000" repeatCount="1000" spd="100%" accel="0%" decel="0%" fill="hold"/>
                                        <p:tgtEl>
                                          <p:spTgt spid="2"/>
                                        </p:tgtEl>
                                        <p:attrNameLst>
                                          <p:attrName>ppt_x</p:attrName>
                                        </p:attrNameLst>
                                      </p:cBhvr>
                                      <p:tavLst>
                                        <p:tav fmla="" tm="0">
                                          <p:val>
                                            <p:strVal val="0-#ppt_w/2"/>
                                          </p:val>
                                        </p:tav>
                                        <p:tav fmla="" tm="100000">
                                          <p:val>
                                            <p:strVal val="#ppt_x"/>
                                          </p:val>
                                        </p:tav>
                                      </p:tavLst>
                                    </p:anim>
                                    <p:anim calcmode="lin" valueType="num">
                                      <p:cBhvr additive="base">
                                        <p:cTn id="8" dur="1000" repeatCount="1000" spd="100%" accel="0%" decel="0%" fill="hold"/>
                                        <p:tgtEl>
                                          <p:spTgt spid="2"/>
                                        </p:tgtEl>
                                        <p:attrNameLst>
                                          <p:attrName>ppt_y</p:attrName>
                                        </p:attrNameLst>
                                      </p:cBhvr>
                                      <p:tavLst>
                                        <p:tav fmla="" tm="0">
                                          <p:val>
                                            <p:strVal val="#ppt_y"/>
                                          </p:val>
                                        </p:tav>
                                        <p:tav fmla="" tm="100000">
                                          <p:val>
                                            <p:strVal val="#ppt_y"/>
                                          </p:val>
                                        </p:tav>
                                      </p:tavLst>
                                    </p:anim>
                                    <p:set>
                                      <p:cBhvr>
                                        <p:cTn id="6" dur="1" repeatCount="1000" spd="100%" accel="0%" decel="0%" fill="hold">
                                          <p:stCondLst>
                                            <p:cond delay="0"/>
                                          </p:stCondLst>
                                        </p:cTn>
                                        <p:tgtEl>
                                          <p:spTgt spid="2"/>
                                        </p:tgtEl>
                                        <p:attrNameLst>
                                          <p:attrName>style.visibility</p:attrName>
                                        </p:attrNameLst>
                                      </p:cBhvr>
                                      <p:to>
                                        <p:strVal val="visible"/>
                                      </p:to>
                                    </p:set>
                                  </p:childTnLst>
                                </p:cTn>
                              </p:par>
                              <p:par>
                                <p:cTn id="9" presetID="2" presetClass="entr" presetSubtype="8" repeatCount="1000" spd="100%" accel="0%" decel="0%" fill="hold" nodeType="withEffect">
                                  <p:stCondLst>
                                    <p:cond delay="500"/>
                                  </p:stCondLst>
                                  <p:childTnLst>
                                    <p:anim calcmode="lin" valueType="num">
                                      <p:cBhvr additive="base">
                                        <p:cTn id="11" dur="1000" repeatCount="1000" spd="100%" accel="0%" decel="0%" fill="hold"/>
                                        <p:tgtEl>
                                          <p:spTgt spid="3"/>
                                        </p:tgtEl>
                                        <p:attrNameLst>
                                          <p:attrName>ppt_x</p:attrName>
                                        </p:attrNameLst>
                                      </p:cBhvr>
                                      <p:tavLst>
                                        <p:tav fmla="" tm="0">
                                          <p:val>
                                            <p:strVal val="0-#ppt_w/2"/>
                                          </p:val>
                                        </p:tav>
                                        <p:tav fmla="" tm="100000">
                                          <p:val>
                                            <p:strVal val="#ppt_x"/>
                                          </p:val>
                                        </p:tav>
                                      </p:tavLst>
                                    </p:anim>
                                    <p:anim calcmode="lin" valueType="num">
                                      <p:cBhvr additive="base">
                                        <p:cTn id="12" dur="1000" repeatCount="1000" spd="100%" accel="0%" decel="0%" fill="hold"/>
                                        <p:tgtEl>
                                          <p:spTgt spid="3"/>
                                        </p:tgtEl>
                                        <p:attrNameLst>
                                          <p:attrName>ppt_y</p:attrName>
                                        </p:attrNameLst>
                                      </p:cBhvr>
                                      <p:tavLst>
                                        <p:tav fmla="" tm="0">
                                          <p:val>
                                            <p:strVal val="#ppt_y"/>
                                          </p:val>
                                        </p:tav>
                                        <p:tav fmla="" tm="100000">
                                          <p:val>
                                            <p:strVal val="#ppt_y"/>
                                          </p:val>
                                        </p:tav>
                                      </p:tavLst>
                                    </p:anim>
                                    <p:set>
                                      <p:cBhvr>
                                        <p:cTn id="10" dur="1" repeatCount="1000" spd="100%" accel="0%" decel="0%" fill="hold">
                                          <p:stCondLst>
                                            <p:cond delay="0"/>
                                          </p:stCondLst>
                                        </p:cTn>
                                        <p:tgtEl>
                                          <p:spTgt spid="3"/>
                                        </p:tgtEl>
                                        <p:attrNameLst>
                                          <p:attrName>style.visibility</p:attrName>
                                        </p:attrNameLst>
                                      </p:cBhvr>
                                      <p:to>
                                        <p:strVal val="visible"/>
                                      </p:to>
                                    </p:set>
                                  </p:childTnLst>
                                </p:cTn>
                              </p:par>
                              <p:par>
                                <p:cTn id="13" presetID="2" presetClass="entr" presetSubtype="8" repeatCount="1000" spd="100%" accel="0%" decel="0%" fill="hold" grpId="0" nodeType="withEffect">
                                  <p:stCondLst>
                                    <p:cond delay="500"/>
                                  </p:stCondLst>
                                  <p:childTnLst>
                                    <p:anim calcmode="lin" valueType="num">
                                      <p:cBhvr additive="base">
                                        <p:cTn id="15" dur="1000" repeatCount="1000" spd="100%" accel="0%" decel="0%" fill="hold"/>
                                        <p:tgtEl>
                                          <p:spTgt spid="4"/>
                                        </p:tgtEl>
                                        <p:attrNameLst>
                                          <p:attrName>ppt_x</p:attrName>
                                        </p:attrNameLst>
                                      </p:cBhvr>
                                      <p:tavLst>
                                        <p:tav fmla="" tm="0">
                                          <p:val>
                                            <p:strVal val="0-#ppt_w/2"/>
                                          </p:val>
                                        </p:tav>
                                        <p:tav fmla="" tm="100000">
                                          <p:val>
                                            <p:strVal val="#ppt_x"/>
                                          </p:val>
                                        </p:tav>
                                      </p:tavLst>
                                    </p:anim>
                                    <p:anim calcmode="lin" valueType="num">
                                      <p:cBhvr additive="base">
                                        <p:cTn id="16" dur="1000" repeatCount="1000" spd="100%" accel="0%" decel="0%" fill="hold"/>
                                        <p:tgtEl>
                                          <p:spTgt spid="4"/>
                                        </p:tgtEl>
                                        <p:attrNameLst>
                                          <p:attrName>ppt_y</p:attrName>
                                        </p:attrNameLst>
                                      </p:cBhvr>
                                      <p:tavLst>
                                        <p:tav fmla="" tm="0">
                                          <p:val>
                                            <p:strVal val="#ppt_y"/>
                                          </p:val>
                                        </p:tav>
                                        <p:tav fmla="" tm="100000">
                                          <p:val>
                                            <p:strVal val="#ppt_y"/>
                                          </p:val>
                                        </p:tav>
                                      </p:tavLst>
                                    </p:anim>
                                    <p:set>
                                      <p:cBhvr>
                                        <p:cTn id="14" dur="1" repeatCount="1000" spd="100%" accel="0%" decel="0%" fill="hold">
                                          <p:stCondLst>
                                            <p:cond delay="0"/>
                                          </p:stCondLst>
                                        </p:cTn>
                                        <p:tgtEl>
                                          <p:spTgt spid="4"/>
                                        </p:tgtEl>
                                        <p:attrNameLst>
                                          <p:attrName>style.visibility</p:attrName>
                                        </p:attrNameLst>
                                      </p:cBhvr>
                                      <p:to>
                                        <p:strVal val="visible"/>
                                      </p:to>
                                    </p:set>
                                  </p:childTnLst>
                                </p:cTn>
                              </p:par>
                              <p:par>
                                <p:cTn id="17" presetID="2" presetClass="entr" presetSubtype="8" repeatCount="1000" spd="100%" accel="0%" decel="0%" fill="hold" grpId="0" nodeType="withEffect">
                                  <p:stCondLst>
                                    <p:cond delay="500"/>
                                  </p:stCondLst>
                                  <p:childTnLst>
                                    <p:anim calcmode="lin" valueType="num">
                                      <p:cBhvr additive="base">
                                        <p:cTn id="19" dur="1000" repeatCount="1000" spd="100%" accel="0%" decel="0%" fill="hold"/>
                                        <p:tgtEl>
                                          <p:spTgt spid="5"/>
                                        </p:tgtEl>
                                        <p:attrNameLst>
                                          <p:attrName>ppt_x</p:attrName>
                                        </p:attrNameLst>
                                      </p:cBhvr>
                                      <p:tavLst>
                                        <p:tav fmla="" tm="0">
                                          <p:val>
                                            <p:strVal val="0-#ppt_w/2"/>
                                          </p:val>
                                        </p:tav>
                                        <p:tav fmla="" tm="100000">
                                          <p:val>
                                            <p:strVal val="#ppt_x"/>
                                          </p:val>
                                        </p:tav>
                                      </p:tavLst>
                                    </p:anim>
                                    <p:anim calcmode="lin" valueType="num">
                                      <p:cBhvr additive="base">
                                        <p:cTn id="20" dur="1000" repeatCount="1000" spd="100%" accel="0%" decel="0%" fill="hold"/>
                                        <p:tgtEl>
                                          <p:spTgt spid="5"/>
                                        </p:tgtEl>
                                        <p:attrNameLst>
                                          <p:attrName>ppt_y</p:attrName>
                                        </p:attrNameLst>
                                      </p:cBhvr>
                                      <p:tavLst>
                                        <p:tav fmla="" tm="0">
                                          <p:val>
                                            <p:strVal val="#ppt_y"/>
                                          </p:val>
                                        </p:tav>
                                        <p:tav fmla="" tm="100000">
                                          <p:val>
                                            <p:strVal val="#ppt_y"/>
                                          </p:val>
                                        </p:tav>
                                      </p:tavLst>
                                    </p:anim>
                                    <p:set>
                                      <p:cBhvr>
                                        <p:cTn id="18" dur="1" repeatCount="1000" spd="100%" accel="0%" decel="0%" fill="hold">
                                          <p:stCondLst>
                                            <p:cond delay="0"/>
                                          </p:stCondLst>
                                        </p:cTn>
                                        <p:tgtEl>
                                          <p:spTgt spid="5"/>
                                        </p:tgtEl>
                                        <p:attrNameLst>
                                          <p:attrName>style.visibility</p:attrName>
                                        </p:attrNameLst>
                                      </p:cBhvr>
                                      <p:to>
                                        <p:strVal val="visible"/>
                                      </p:to>
                                    </p:set>
                                  </p:childTnLst>
                                </p:cTn>
                              </p:par>
                              <p:par>
                                <p:cTn id="21" presetID="2" presetClass="entr" presetSubtype="8" repeatCount="1000" spd="100%" accel="0%" decel="0%" fill="hold" nodeType="withEffect">
                                  <p:stCondLst>
                                    <p:cond delay="500"/>
                                  </p:stCondLst>
                                  <p:childTnLst>
                                    <p:anim calcmode="lin" valueType="num">
                                      <p:cBhvr additive="base">
                                        <p:cTn id="23" dur="1000" repeatCount="1000" spd="100%" accel="0%" decel="0%" fill="hold"/>
                                        <p:tgtEl>
                                          <p:spTgt spid="6"/>
                                        </p:tgtEl>
                                        <p:attrNameLst>
                                          <p:attrName>ppt_x</p:attrName>
                                        </p:attrNameLst>
                                      </p:cBhvr>
                                      <p:tavLst>
                                        <p:tav fmla="" tm="0">
                                          <p:val>
                                            <p:strVal val="0-#ppt_w/2"/>
                                          </p:val>
                                        </p:tav>
                                        <p:tav fmla="" tm="100000">
                                          <p:val>
                                            <p:strVal val="#ppt_x"/>
                                          </p:val>
                                        </p:tav>
                                      </p:tavLst>
                                    </p:anim>
                                    <p:anim calcmode="lin" valueType="num">
                                      <p:cBhvr additive="base">
                                        <p:cTn id="24" dur="1000" repeatCount="1000" spd="100%" accel="0%" decel="0%" fill="hold"/>
                                        <p:tgtEl>
                                          <p:spTgt spid="6"/>
                                        </p:tgtEl>
                                        <p:attrNameLst>
                                          <p:attrName>ppt_y</p:attrName>
                                        </p:attrNameLst>
                                      </p:cBhvr>
                                      <p:tavLst>
                                        <p:tav fmla="" tm="0">
                                          <p:val>
                                            <p:strVal val="#ppt_y"/>
                                          </p:val>
                                        </p:tav>
                                        <p:tav fmla="" tm="100000">
                                          <p:val>
                                            <p:strVal val="#ppt_y"/>
                                          </p:val>
                                        </p:tav>
                                      </p:tavLst>
                                    </p:anim>
                                    <p:set>
                                      <p:cBhvr>
                                        <p:cTn id="22" dur="1" repeatCount="1000" spd="100%" accel="0%" decel="0%" fill="hold">
                                          <p:stCondLst>
                                            <p:cond delay="0"/>
                                          </p:stCondLst>
                                        </p:cTn>
                                        <p:tgtEl>
                                          <p:spTgt spid="6"/>
                                        </p:tgtEl>
                                        <p:attrNameLst>
                                          <p:attrName>style.visibility</p:attrName>
                                        </p:attrNameLst>
                                      </p:cBhvr>
                                      <p:to>
                                        <p:strVal val="visible"/>
                                      </p:to>
                                    </p:set>
                                  </p:childTnLst>
                                </p:cTn>
                              </p:par>
                              <p:par>
                                <p:cTn id="25" presetID="2" presetClass="entr" presetSubtype="8" repeatCount="1000" spd="100%" accel="0%" decel="0%" fill="hold" grpId="0" nodeType="withEffect">
                                  <p:stCondLst>
                                    <p:cond delay="500"/>
                                  </p:stCondLst>
                                  <p:childTnLst>
                                    <p:anim calcmode="lin" valueType="num">
                                      <p:cBhvr additive="base">
                                        <p:cTn id="27" dur="1000" repeatCount="1000" spd="100%" accel="0%" decel="0%" fill="hold"/>
                                        <p:tgtEl>
                                          <p:spTgt spid="7"/>
                                        </p:tgtEl>
                                        <p:attrNameLst>
                                          <p:attrName>ppt_x</p:attrName>
                                        </p:attrNameLst>
                                      </p:cBhvr>
                                      <p:tavLst>
                                        <p:tav fmla="" tm="0">
                                          <p:val>
                                            <p:strVal val="0-#ppt_w/2"/>
                                          </p:val>
                                        </p:tav>
                                        <p:tav fmla="" tm="100000">
                                          <p:val>
                                            <p:strVal val="#ppt_x"/>
                                          </p:val>
                                        </p:tav>
                                      </p:tavLst>
                                    </p:anim>
                                    <p:anim calcmode="lin" valueType="num">
                                      <p:cBhvr additive="base">
                                        <p:cTn id="28" dur="1000" repeatCount="1000" spd="100%" accel="0%" decel="0%" fill="hold"/>
                                        <p:tgtEl>
                                          <p:spTgt spid="7"/>
                                        </p:tgtEl>
                                        <p:attrNameLst>
                                          <p:attrName>ppt_y</p:attrName>
                                        </p:attrNameLst>
                                      </p:cBhvr>
                                      <p:tavLst>
                                        <p:tav fmla="" tm="0">
                                          <p:val>
                                            <p:strVal val="#ppt_y"/>
                                          </p:val>
                                        </p:tav>
                                        <p:tav fmla="" tm="100000">
                                          <p:val>
                                            <p:strVal val="#ppt_y"/>
                                          </p:val>
                                        </p:tav>
                                      </p:tavLst>
                                    </p:anim>
                                    <p:set>
                                      <p:cBhvr>
                                        <p:cTn id="26" dur="1" repeatCount="1000" spd="100%" accel="0%" decel="0%" fill="hold">
                                          <p:stCondLst>
                                            <p:cond delay="0"/>
                                          </p:stCondLst>
                                        </p:cTn>
                                        <p:tgtEl>
                                          <p:spTgt spid="7"/>
                                        </p:tgtEl>
                                        <p:attrNameLst>
                                          <p:attrName>style.visibility</p:attrName>
                                        </p:attrNameLst>
                                      </p:cBhvr>
                                      <p:to>
                                        <p:strVal val="visible"/>
                                      </p:to>
                                    </p:set>
                                  </p:childTnLst>
                                </p:cTn>
                              </p:par>
                              <p:par>
                                <p:cTn id="29" presetID="2" presetClass="entr" presetSubtype="8" repeatCount="1000" spd="100%" accel="0%" decel="0%" fill="hold" grpId="0" nodeType="withEffect">
                                  <p:stCondLst>
                                    <p:cond delay="500"/>
                                  </p:stCondLst>
                                  <p:childTnLst>
                                    <p:anim calcmode="lin" valueType="num">
                                      <p:cBhvr additive="base">
                                        <p:cTn id="31" dur="1000" repeatCount="1000" spd="100%" accel="0%" decel="0%" fill="hold"/>
                                        <p:tgtEl>
                                          <p:spTgt spid="8"/>
                                        </p:tgtEl>
                                        <p:attrNameLst>
                                          <p:attrName>ppt_x</p:attrName>
                                        </p:attrNameLst>
                                      </p:cBhvr>
                                      <p:tavLst>
                                        <p:tav fmla="" tm="0">
                                          <p:val>
                                            <p:strVal val="0-#ppt_w/2"/>
                                          </p:val>
                                        </p:tav>
                                        <p:tav fmla="" tm="100000">
                                          <p:val>
                                            <p:strVal val="#ppt_x"/>
                                          </p:val>
                                        </p:tav>
                                      </p:tavLst>
                                    </p:anim>
                                    <p:anim calcmode="lin" valueType="num">
                                      <p:cBhvr additive="base">
                                        <p:cTn id="32" dur="1000" repeatCount="1000" spd="100%" accel="0%" decel="0%" fill="hold"/>
                                        <p:tgtEl>
                                          <p:spTgt spid="8"/>
                                        </p:tgtEl>
                                        <p:attrNameLst>
                                          <p:attrName>ppt_y</p:attrName>
                                        </p:attrNameLst>
                                      </p:cBhvr>
                                      <p:tavLst>
                                        <p:tav fmla="" tm="0">
                                          <p:val>
                                            <p:strVal val="#ppt_y"/>
                                          </p:val>
                                        </p:tav>
                                        <p:tav fmla="" tm="100000">
                                          <p:val>
                                            <p:strVal val="#ppt_y"/>
                                          </p:val>
                                        </p:tav>
                                      </p:tavLst>
                                    </p:anim>
                                    <p:set>
                                      <p:cBhvr>
                                        <p:cTn id="30" dur="1" repeatCount="1000" spd="100%" accel="0%" decel="0%" fill="hold">
                                          <p:stCondLst>
                                            <p:cond delay="0"/>
                                          </p:stCondLst>
                                        </p:cTn>
                                        <p:tgtEl>
                                          <p:spTgt spid="8"/>
                                        </p:tgtEl>
                                        <p:attrNameLst>
                                          <p:attrName>style.visibility</p:attrName>
                                        </p:attrNameLst>
                                      </p:cBhvr>
                                      <p:to>
                                        <p:strVal val="visible"/>
                                      </p:to>
                                    </p:set>
                                  </p:childTnLst>
                                </p:cTn>
                              </p:par>
                              <p:par>
                                <p:cTn id="33" presetID="2" presetClass="entr" presetSubtype="8" repeatCount="1000" spd="100%" accel="0%" decel="0%" fill="hold" grpId="0" nodeType="withEffect">
                                  <p:stCondLst>
                                    <p:cond delay="500"/>
                                  </p:stCondLst>
                                  <p:childTnLst>
                                    <p:anim calcmode="lin" valueType="num">
                                      <p:cBhvr additive="base">
                                        <p:cTn id="35" dur="1000" repeatCount="1000" spd="100%" accel="0%" decel="0%" fill="hold"/>
                                        <p:tgtEl>
                                          <p:spTgt spid="9"/>
                                        </p:tgtEl>
                                        <p:attrNameLst>
                                          <p:attrName>ppt_x</p:attrName>
                                        </p:attrNameLst>
                                      </p:cBhvr>
                                      <p:tavLst>
                                        <p:tav fmla="" tm="0">
                                          <p:val>
                                            <p:strVal val="0-#ppt_w/2"/>
                                          </p:val>
                                        </p:tav>
                                        <p:tav fmla="" tm="100000">
                                          <p:val>
                                            <p:strVal val="#ppt_x"/>
                                          </p:val>
                                        </p:tav>
                                      </p:tavLst>
                                    </p:anim>
                                    <p:anim calcmode="lin" valueType="num">
                                      <p:cBhvr additive="base">
                                        <p:cTn id="36" dur="1000" repeatCount="1000" spd="100%" accel="0%" decel="0%" fill="hold"/>
                                        <p:tgtEl>
                                          <p:spTgt spid="9"/>
                                        </p:tgtEl>
                                        <p:attrNameLst>
                                          <p:attrName>ppt_y</p:attrName>
                                        </p:attrNameLst>
                                      </p:cBhvr>
                                      <p:tavLst>
                                        <p:tav fmla="" tm="0">
                                          <p:val>
                                            <p:strVal val="#ppt_y"/>
                                          </p:val>
                                        </p:tav>
                                        <p:tav fmla="" tm="100000">
                                          <p:val>
                                            <p:strVal val="#ppt_y"/>
                                          </p:val>
                                        </p:tav>
                                      </p:tavLst>
                                    </p:anim>
                                    <p:set>
                                      <p:cBhvr>
                                        <p:cTn id="34" dur="1" repeatCount="1000" spd="100%" accel="0%" decel="0%" fill="hold">
                                          <p:stCondLst>
                                            <p:cond delay="0"/>
                                          </p:stCondLst>
                                        </p:cTn>
                                        <p:tgtEl>
                                          <p:spTgt spid="9"/>
                                        </p:tgtEl>
                                        <p:attrNameLst>
                                          <p:attrName>style.visibility</p:attrName>
                                        </p:attrNameLst>
                                      </p:cBhvr>
                                      <p:to>
                                        <p:strVal val="visible"/>
                                      </p:to>
                                    </p:set>
                                  </p:childTnLst>
                                </p:cTn>
                              </p:par>
                              <p:par>
                                <p:cTn id="37" presetID="9" presetClass="entr" presetSubtype="0" repeatCount="1000" spd="100%" accel="0%" decel="0%" fill="hold" grpId="0" nodeType="withEffect">
                                  <p:stCondLst>
                                    <p:cond delay="0"/>
                                  </p:stCondLst>
                                  <p:childTnLst>
                                    <p:animEffect filter="dissolve" transition="in">
                                      <p:cBhvr>
                                        <p:cTn id="39" dur="500" repeatCount="1000" spd="100%" accel="0%" decel="0%"/>
                                        <p:tgtEl>
                                          <p:spTgt spid="11"/>
                                        </p:tgtEl>
                                      </p:cBhvr>
                                    </p:animEffect>
                                    <p:set>
                                      <p:cBhvr>
                                        <p:cTn id="38" dur="1" repeatCount="1000" spd="100%" accel="0%" decel="0%" fill="hold">
                                          <p:stCondLst>
                                            <p:cond delay="0"/>
                                          </p:stCondLst>
                                        </p:cTn>
                                        <p:tgtEl>
                                          <p:spTgt spid="11"/>
                                        </p:tgtEl>
                                        <p:attrNameLst>
                                          <p:attrName>style.visibility</p:attrName>
                                        </p:attrNameLst>
                                      </p:cBhvr>
                                      <p:to>
                                        <p:strVal val="visible"/>
                                      </p:to>
                                    </p:set>
                                  </p:childTnLst>
                                </p:cTn>
                              </p:par>
                              <p:par>
                                <p:cTn id="40" presetID="9" presetClass="entr" presetSubtype="0" repeatCount="1000" spd="100%" accel="0%" decel="0%" fill="hold" grpId="0" nodeType="withEffect">
                                  <p:stCondLst>
                                    <p:cond delay="0"/>
                                  </p:stCondLst>
                                  <p:childTnLst>
                                    <p:animEffect filter="dissolve" transition="in">
                                      <p:cBhvr>
                                        <p:cTn id="42" dur="500" repeatCount="1000" spd="100%" accel="0%" decel="0%"/>
                                        <p:tgtEl>
                                          <p:spTgt spid="12"/>
                                        </p:tgtEl>
                                      </p:cBhvr>
                                    </p:animEffect>
                                    <p:set>
                                      <p:cBhvr>
                                        <p:cTn id="41" dur="1" repeatCount="1000" spd="100%" accel="0%" decel="0%" fill="hold">
                                          <p:stCondLst>
                                            <p:cond delay="0"/>
                                          </p:stCondLst>
                                        </p:cTn>
                                        <p:tgtEl>
                                          <p:spTgt spid="12"/>
                                        </p:tgtEl>
                                        <p:attrNameLst>
                                          <p:attrName>style.visibility</p:attrName>
                                        </p:attrNameLst>
                                      </p:cBhvr>
                                      <p:to>
                                        <p:strVal val="visible"/>
                                      </p:to>
                                    </p:set>
                                  </p:childTnLst>
                                </p:cTn>
                              </p:par>
                              <p:par>
                                <p:cTn id="43" presetID="22" presetClass="entr" presetSubtype="4" repeatCount="1000" spd="100%" accel="0%" decel="0%" fill="hold" grpId="0" nodeType="withEffect">
                                  <p:stCondLst>
                                    <p:cond delay="0"/>
                                  </p:stCondLst>
                                  <p:childTnLst>
                                    <p:animEffect filter="wipe(down)" transition="in">
                                      <p:cBhvr>
                                        <p:cTn id="45" dur="500" repeatCount="1000" spd="100%" accel="0%" decel="0%"/>
                                        <p:tgtEl>
                                          <p:spTgt spid="10"/>
                                        </p:tgtEl>
                                      </p:cBhvr>
                                    </p:animEffect>
                                    <p:set>
                                      <p:cBhvr>
                                        <p:cTn id="44" dur="1" repeatCount="1000" spd="100%" accel="0%" decel="0%" fill="hold">
                                          <p:stCondLst>
                                            <p:cond delay="0"/>
                                          </p:stCondLst>
                                        </p:cTn>
                                        <p:tgtEl>
                                          <p:spTgt spid="10"/>
                                        </p:tgtEl>
                                        <p:attrNameLst>
                                          <p:attrName>style.visibility</p:attrName>
                                        </p:attrNameLst>
                                      </p:cBhvr>
                                      <p:to>
                                        <p:strVal val="visible"/>
                                      </p:to>
                                    </p:set>
                                  </p:childTnLst>
                                </p:cTn>
                              </p:par>
                              <p:par>
                                <p:cTn id="46" presetID="9" presetClass="entr" presetSubtype="0" repeatCount="1000" spd="100%" accel="0%" decel="0%" fill="hold" grpId="0" nodeType="withEffect">
                                  <p:stCondLst>
                                    <p:cond delay="0"/>
                                  </p:stCondLst>
                                  <p:childTnLst>
                                    <p:animEffect filter="dissolve" transition="in">
                                      <p:cBhvr>
                                        <p:cTn id="48" dur="500" repeatCount="1000" spd="100%" accel="0%" decel="0%"/>
                                        <p:tgtEl>
                                          <p:spTgt spid="14"/>
                                        </p:tgtEl>
                                      </p:cBhvr>
                                    </p:animEffect>
                                    <p:set>
                                      <p:cBhvr>
                                        <p:cTn id="47" dur="1" repeatCount="1000" spd="100%" accel="0%" decel="0%" fill="hold">
                                          <p:stCondLst>
                                            <p:cond delay="0"/>
                                          </p:stCondLst>
                                        </p:cTn>
                                        <p:tgtEl>
                                          <p:spTgt spid="14"/>
                                        </p:tgtEl>
                                        <p:attrNameLst>
                                          <p:attrName>style.visibility</p:attrName>
                                        </p:attrNameLst>
                                      </p:cBhvr>
                                      <p:to>
                                        <p:strVal val="visible"/>
                                      </p:to>
                                    </p:set>
                                  </p:childTnLst>
                                </p:cTn>
                              </p:par>
                              <p:par>
                                <p:cTn id="49" presetID="9" presetClass="entr" presetSubtype="0" repeatCount="1000" spd="100%" accel="0%" decel="0%" fill="hold" grpId="0" nodeType="withEffect">
                                  <p:stCondLst>
                                    <p:cond delay="0"/>
                                  </p:stCondLst>
                                  <p:childTnLst>
                                    <p:animEffect filter="dissolve" transition="in">
                                      <p:cBhvr>
                                        <p:cTn id="51" dur="500" repeatCount="1000" spd="100%" accel="0%" decel="0%"/>
                                        <p:tgtEl>
                                          <p:spTgt spid="15"/>
                                        </p:tgtEl>
                                      </p:cBhvr>
                                    </p:animEffect>
                                    <p:set>
                                      <p:cBhvr>
                                        <p:cTn id="50" dur="1" repeatCount="1000" spd="100%" accel="0%" decel="0%" fill="hold">
                                          <p:stCondLst>
                                            <p:cond delay="0"/>
                                          </p:stCondLst>
                                        </p:cTn>
                                        <p:tgtEl>
                                          <p:spTgt spid="15"/>
                                        </p:tgtEl>
                                        <p:attrNameLst>
                                          <p:attrName>style.visibility</p:attrName>
                                        </p:attrNameLst>
                                      </p:cBhvr>
                                      <p:to>
                                        <p:strVal val="visible"/>
                                      </p:to>
                                    </p:set>
                                  </p:childTnLst>
                                </p:cTn>
                              </p:par>
                              <p:par>
                                <p:cTn id="52" presetID="22" presetClass="entr" presetSubtype="4" repeatCount="1000" spd="100%" accel="0%" decel="0%" fill="hold" grpId="0" nodeType="withEffect">
                                  <p:stCondLst>
                                    <p:cond delay="0"/>
                                  </p:stCondLst>
                                  <p:childTnLst>
                                    <p:animEffect filter="wipe(down)" transition="in">
                                      <p:cBhvr>
                                        <p:cTn id="54" dur="500" repeatCount="1000" spd="100%" accel="0%" decel="0%"/>
                                        <p:tgtEl>
                                          <p:spTgt spid="13"/>
                                        </p:tgtEl>
                                      </p:cBhvr>
                                    </p:animEffect>
                                    <p:set>
                                      <p:cBhvr>
                                        <p:cTn id="53" dur="1" repeatCount="1000" spd="100%" accel="0%" decel="0%"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animBg="true"/>
      <p:bldP grpId="0" spid="5" animBg="true"/>
      <p:bldP grpId="0" spid="7"/>
      <p:bldP grpId="0" spid="8" animBg="true"/>
      <p:bldP grpId="0" spid="9" animBg="true"/>
      <p:bldP grpId="0" spid="10"/>
      <p:bldP grpId="0" spid="11" animBg="true"/>
      <p:bldP grpId="0" spid="12"/>
      <p:bldP grpId="0" spid="13"/>
      <p:bldP grpId="0" spid="14" animBg="true"/>
      <p:bldP grpId="0" spid="15"/>
    </p:bldLst>
  </p:timing>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06</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Cryptocurrency Exchanges</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44462" y="15871"/>
            <a:ext cx="2833350" cy="1885948"/>
          </a:xfrm>
          <a:prstGeom prst="rect">
            <a:avLst/>
          </a:prstGeom>
        </p:spPr>
      </p:pic>
      <p:sp>
        <p:nvSpPr>
          <p:cNvPr name="TextBox 3" id="3"/>
          <p:cNvSpPr txBox="true"/>
          <p:nvPr/>
        </p:nvSpPr>
        <p:spPr>
          <a:xfrm>
            <a:off x="947396" y="596336"/>
            <a:ext cx="10654054"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a Cryptocurrency Exchange?</a:t>
            </a:r>
            <a:endParaRPr lang="en-US" sz="1100"/>
          </a:p>
        </p:txBody>
      </p:sp>
      <p:sp>
        <p:nvSpPr>
          <p:cNvPr name="TextBox 4" id="4"/>
          <p:cNvSpPr txBox="true"/>
          <p:nvPr/>
        </p:nvSpPr>
        <p:spPr>
          <a:xfrm>
            <a:off x="456712" y="4339734"/>
            <a:ext cx="4464352"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There are two main types of cryptocurrency exchanges: centralized and decentralized exchanges. Centralized exchanges act as intermediaries for trading, while decentralized exchanges allow peer-to-peer trading without a third party.</a:t>
            </a:r>
            <a:endParaRPr lang="en-US" sz="1100"/>
          </a:p>
        </p:txBody>
      </p:sp>
      <p:sp>
        <p:nvSpPr>
          <p:cNvPr name="TextBox 5" id="5"/>
          <p:cNvSpPr txBox="true"/>
          <p:nvPr/>
        </p:nvSpPr>
        <p:spPr>
          <a:xfrm>
            <a:off x="8020708" y="2509436"/>
            <a:ext cx="3891454" cy="1670073"/>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When selecting a cryptocurrency exchange, consider factors such as security measures, fee structures, user experience, and the variety of cryptocurrencies available. It’s essential to choose an exchange that meets your trading needs and preferences.</a:t>
            </a:r>
            <a:endParaRPr lang="en-US" sz="1100"/>
          </a:p>
        </p:txBody>
      </p:sp>
      <p:sp>
        <p:nvSpPr>
          <p:cNvPr name="TextBox 6" id="6"/>
          <p:cNvSpPr txBox="true"/>
          <p:nvPr/>
        </p:nvSpPr>
        <p:spPr>
          <a:xfrm>
            <a:off x="456712" y="3753061"/>
            <a:ext cx="4464352"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Types of Exchanges</a:t>
            </a:r>
            <a:endParaRPr lang="en-US" sz="1100"/>
          </a:p>
        </p:txBody>
      </p:sp>
      <p:sp>
        <p:nvSpPr>
          <p:cNvPr name="AutoShape 7" id="7"/>
          <p:cNvSpPr/>
          <p:nvPr/>
        </p:nvSpPr>
        <p:spPr>
          <a:xfrm>
            <a:off x="281323" y="3822198"/>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grpSp>
        <p:nvGrpSpPr>
          <p:cNvPr name="Group 8" id="8"/>
          <p:cNvGrpSpPr/>
          <p:nvPr/>
        </p:nvGrpSpPr>
        <p:grpSpPr>
          <a:xfrm flipH="true">
            <a:off x="7146222" y="2144885"/>
            <a:ext cx="541166" cy="233426"/>
            <a:chOff x="3318534" y="1459155"/>
            <a:chExt cx="513201" cy="221363"/>
          </a:xfrm>
        </p:grpSpPr>
        <p:cxnSp>
          <p:nvCxnSpPr>
            <p:cNvPr name="Connector 9" id="9"/>
            <p:cNvCxnSpPr/>
            <p:nvPr/>
          </p:nvCxnSpPr>
          <p:spPr>
            <a:xfrm flipH="true" flipV="true">
              <a:off x="3592681" y="1460250"/>
              <a:ext cx="239054" cy="220268"/>
            </a:xfrm>
            <a:prstGeom prst="line">
              <a:avLst/>
            </a:prstGeom>
            <a:ln w="19050" cap="rnd" cmpd="sng">
              <a:solidFill>
                <a:srgbClr val="FFFFFF"/>
              </a:solidFill>
              <a:prstDash val="solid"/>
            </a:ln>
          </p:spPr>
        </p:cxnSp>
        <p:cxnSp>
          <p:nvCxnSpPr>
            <p:cNvPr name="Connector 10" id="10"/>
            <p:cNvCxnSpPr/>
            <p:nvPr/>
          </p:nvCxnSpPr>
          <p:spPr>
            <a:xfrm flipH="true">
              <a:off x="3318534" y="1459155"/>
              <a:ext cx="274147" cy="0"/>
            </a:xfrm>
            <a:prstGeom prst="line">
              <a:avLst/>
            </a:prstGeom>
            <a:ln w="19050" cap="rnd" cmpd="sng">
              <a:solidFill>
                <a:srgbClr val="FFFFFF"/>
              </a:solidFill>
              <a:prstDash val="solid"/>
            </a:ln>
          </p:spPr>
        </p:cxnSp>
      </p:grpSp>
      <p:grpSp>
        <p:nvGrpSpPr>
          <p:cNvPr name="Group 11" id="11"/>
          <p:cNvGrpSpPr/>
          <p:nvPr/>
        </p:nvGrpSpPr>
        <p:grpSpPr>
          <a:xfrm flipV="true">
            <a:off x="3982880" y="4697934"/>
            <a:ext cx="883404" cy="229623"/>
            <a:chOff x="2993983" y="1459073"/>
            <a:chExt cx="837752" cy="221445"/>
          </a:xfrm>
        </p:grpSpPr>
        <p:cxnSp>
          <p:nvCxnSpPr>
            <p:cNvPr name="Connector 12" id="12"/>
            <p:cNvCxnSpPr/>
            <p:nvPr/>
          </p:nvCxnSpPr>
          <p:spPr>
            <a:xfrm flipH="true" flipV="true">
              <a:off x="3592681" y="1460250"/>
              <a:ext cx="239054" cy="220268"/>
            </a:xfrm>
            <a:prstGeom prst="line">
              <a:avLst/>
            </a:prstGeom>
            <a:ln w="19050" cap="rnd" cmpd="sng">
              <a:solidFill>
                <a:srgbClr val="FFFFFF"/>
              </a:solidFill>
              <a:prstDash val="solid"/>
            </a:ln>
          </p:spPr>
        </p:cxnSp>
        <p:cxnSp>
          <p:nvCxnSpPr>
            <p:cNvPr name="Connector 13" id="13"/>
            <p:cNvCxnSpPr/>
            <p:nvPr/>
          </p:nvCxnSpPr>
          <p:spPr>
            <a:xfrm flipH="true" flipV="true">
              <a:off x="2993983" y="1459073"/>
              <a:ext cx="598701" cy="0"/>
            </a:xfrm>
            <a:prstGeom prst="line">
              <a:avLst/>
            </a:prstGeom>
            <a:ln w="19050" cap="rnd" cmpd="sng">
              <a:solidFill>
                <a:srgbClr val="FFFFFF"/>
              </a:solidFill>
              <a:prstDash val="solid"/>
            </a:ln>
          </p:spPr>
        </p:cxnSp>
      </p:grpSp>
      <p:sp>
        <p:nvSpPr>
          <p:cNvPr name="Freeform 14" id="14"/>
          <p:cNvSpPr/>
          <p:nvPr/>
        </p:nvSpPr>
        <p:spPr>
          <a:xfrm>
            <a:off x="5411119" y="3561159"/>
            <a:ext cx="2367046" cy="1971980"/>
          </a:xfrm>
          <a:custGeom>
            <a:avLst/>
            <a:gdLst/>
            <a:ahLst/>
            <a:cxnLst/>
            <a:rect r="r" b="b" t="t" l="l"/>
            <a:pathLst>
              <a:path w="597" h="497" stroke="true" fill="norm" extrusionOk="true">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noFill/>
          <a:ln w="28575">
            <a:solidFill>
              <a:srgbClr val="FFFFFF"/>
            </a:solidFill>
          </a:ln>
          <a:effectLst>
            <a:outerShdw algn="ctr" blurRad="63500" rotWithShape="false">
              <a:srgbClr val="000000">
                <a:alpha val="40000"/>
              </a:srgbClr>
            </a:outerShdw>
          </a:effectLst>
        </p:spPr>
        <p:txBody>
          <a:bodyPr vert="horz" anchor="t" wrap="square" tIns="48211" lIns="96422" bIns="48211" rIns="96422">
            <a:prstTxWarp prst="textNoShape">
              <a:avLst/>
            </a:prstTxWarp>
            <a:normAutofit/>
          </a:bodyPr>
          <a:p>
            <a:pPr algn="l" marL="0">
              <a:lnSpc>
                <a:spcPct val="120000"/>
              </a:lnSpc>
            </a:pPr>
          </a:p>
        </p:txBody>
      </p:sp>
      <p:sp>
        <p:nvSpPr>
          <p:cNvPr name="Freeform 15" id="15"/>
          <p:cNvSpPr/>
          <p:nvPr/>
        </p:nvSpPr>
        <p:spPr>
          <a:xfrm>
            <a:off x="4319668" y="1594202"/>
            <a:ext cx="2360349" cy="1966957"/>
          </a:xfrm>
          <a:custGeom>
            <a:avLst/>
            <a:gdLst/>
            <a:ahLst/>
            <a:cxnLst/>
            <a:rect r="r" b="b" t="t" l="l"/>
            <a:pathLst>
              <a:path w="595" h="496" stroke="true" fill="norm" extrusionOk="true">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noFill/>
          <a:ln w="28575">
            <a:solidFill>
              <a:srgbClr val="FFFFFF"/>
            </a:solidFill>
          </a:ln>
          <a:effectLst>
            <a:outerShdw algn="ctr" blurRad="63500" rotWithShape="false">
              <a:srgbClr val="000000">
                <a:alpha val="40000"/>
              </a:srgbClr>
            </a:outerShdw>
          </a:effectLst>
        </p:spPr>
        <p:txBody>
          <a:bodyPr vert="horz" anchor="t" wrap="square" tIns="48211" lIns="96422" bIns="48211" rIns="96422">
            <a:prstTxWarp prst="textNoShape">
              <a:avLst/>
            </a:prstTxWarp>
            <a:normAutofit/>
          </a:bodyPr>
          <a:p>
            <a:pPr algn="l" marL="0">
              <a:lnSpc>
                <a:spcPct val="120000"/>
              </a:lnSpc>
            </a:pPr>
          </a:p>
        </p:txBody>
      </p:sp>
      <p:sp>
        <p:nvSpPr>
          <p:cNvPr name="Freeform 16" id="16"/>
          <p:cNvSpPr/>
          <p:nvPr/>
        </p:nvSpPr>
        <p:spPr>
          <a:xfrm>
            <a:off x="6967057" y="2609288"/>
            <a:ext cx="374399" cy="290898"/>
          </a:xfrm>
          <a:custGeom>
            <a:avLst/>
            <a:gdLst/>
            <a:ahLst/>
            <a:cxnLst/>
            <a:rect r="r" b="b" t="t" l="l"/>
            <a:pathLst>
              <a:path w="64" h="50" stroke="true" fill="norm" extrusionOk="true">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rgbClr val="FFFFFF"/>
          </a:solidFill>
        </p:spPr>
        <p:txBody>
          <a:bodyPr vert="horz" anchor="t" wrap="square" tIns="48211" lIns="96422" bIns="48211" rIns="96422">
            <a:prstTxWarp prst="textNoShape">
              <a:avLst/>
            </a:prstTxWarp>
            <a:normAutofit/>
          </a:bodyPr>
          <a:p>
            <a:pPr algn="l" marL="0">
              <a:lnSpc>
                <a:spcPct val="120000"/>
              </a:lnSpc>
            </a:pPr>
          </a:p>
        </p:txBody>
      </p:sp>
      <p:sp>
        <p:nvSpPr>
          <p:cNvPr name="Freeform 17" id="17"/>
          <p:cNvSpPr/>
          <p:nvPr/>
        </p:nvSpPr>
        <p:spPr>
          <a:xfrm>
            <a:off x="4779867" y="4206144"/>
            <a:ext cx="346139" cy="282237"/>
          </a:xfrm>
          <a:custGeom>
            <a:avLst/>
            <a:gdLst/>
            <a:ahLst/>
            <a:cxnLst/>
            <a:rect r="r" b="b" t="t" l="l"/>
            <a:pathLst>
              <a:path w="60" h="49" stroke="true" fill="norm" extrusionOk="true">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rgbClr val="FFFFFF"/>
          </a:solidFill>
        </p:spPr>
        <p:txBody>
          <a:bodyPr vert="horz" anchor="t" wrap="square" tIns="48211" lIns="96422" bIns="48211" rIns="96422">
            <a:prstTxWarp prst="textNoShape">
              <a:avLst/>
            </a:prstTxWarp>
            <a:normAutofit/>
          </a:bodyPr>
          <a:p>
            <a:pPr algn="l" marL="0">
              <a:lnSpc>
                <a:spcPct val="120000"/>
              </a:lnSpc>
            </a:pPr>
          </a:p>
        </p:txBody>
      </p:sp>
      <p:sp>
        <p:nvSpPr>
          <p:cNvPr name="TextBox 18" id="18"/>
          <p:cNvSpPr txBox="true"/>
          <p:nvPr/>
        </p:nvSpPr>
        <p:spPr>
          <a:xfrm>
            <a:off x="8019223" y="1939165"/>
            <a:ext cx="3907112"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Choosing the Right Exchange</a:t>
            </a:r>
            <a:endParaRPr lang="en-US" sz="1100"/>
          </a:p>
        </p:txBody>
      </p:sp>
      <p:sp>
        <p:nvSpPr>
          <p:cNvPr name="AutoShape 19" id="19"/>
          <p:cNvSpPr/>
          <p:nvPr/>
        </p:nvSpPr>
        <p:spPr>
          <a:xfrm>
            <a:off x="7776812" y="2040523"/>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pic>
        <p:nvPicPr>
          <p:cNvPr name="image4.png" id="20"/>
          <p:cNvPicPr>
            <a:picLocks noChangeAspect="true"/>
          </p:cNvPicPr>
          <p:nvPr/>
        </p:nvPicPr>
        <p:blipFill>
          <a:blip r:embed="rId3"/>
          <a:srcRect b="36666" r="32667"/>
          <a:stretch>
            <a:fillRect t="0" l="0" b="0" r="0"/>
          </a:stretch>
        </p:blipFill>
        <p:spPr>
          <a:xfrm>
            <a:off x="5254625" y="2509436"/>
            <a:ext cx="6937375" cy="4343400"/>
          </a:xfrm>
          <a:prstGeom prst="rect">
            <a:avLst/>
          </a:prstGeom>
        </p:spPr>
      </p:pic>
      <p:sp>
        <p:nvSpPr>
          <p:cNvPr name="Freeform 21" id="21"/>
          <p:cNvSpPr/>
          <p:nvPr/>
        </p:nvSpPr>
        <p:spPr>
          <a:xfrm>
            <a:off x="4078611" y="2935081"/>
            <a:ext cx="1966958" cy="2360349"/>
          </a:xfrm>
          <a:custGeom>
            <a:avLst/>
            <a:gdLst/>
            <a:ahLst/>
            <a:cxnLst/>
            <a:rect r="r" b="b" t="t" l="l"/>
            <a:pathLst>
              <a:path w="496" h="595" stroke="true" fill="norm" extrusionOk="true">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blipFill>
            <a:blip r:embed="rId4"/>
            <a:srcRect/>
            <a:stretch>
              <a:fillRect t="0" l="0" b="0" r="0"/>
            </a:stretch>
          </a:blipFill>
          <a:effectLst>
            <a:outerShdw algn="ctr" blurRad="63500" rotWithShape="false">
              <a:srgbClr val="000000">
                <a:alpha val="40000"/>
              </a:srgbClr>
            </a:outerShdw>
          </a:effectLst>
        </p:spPr>
        <p:txBody>
          <a:bodyPr vert="horz" anchor="t" wrap="square" tIns="48211" lIns="96422" bIns="48211" rIns="96422">
            <a:prstTxWarp prst="textNoShape">
              <a:avLst/>
            </a:prstTxWarp>
            <a:normAutofit/>
          </a:bodyPr>
          <a:p>
            <a:pPr algn="l" marL="0">
              <a:lnSpc>
                <a:spcPct val="120000"/>
              </a:lnSpc>
            </a:pPr>
          </a:p>
        </p:txBody>
      </p:sp>
      <p:sp>
        <p:nvSpPr>
          <p:cNvPr name="Freeform 22" id="22"/>
          <p:cNvSpPr/>
          <p:nvPr/>
        </p:nvSpPr>
        <p:spPr>
          <a:xfrm>
            <a:off x="6045569" y="1835260"/>
            <a:ext cx="1973654" cy="2368719"/>
          </a:xfrm>
          <a:custGeom>
            <a:avLst/>
            <a:gdLst/>
            <a:ahLst/>
            <a:cxnLst/>
            <a:rect r="r" b="b" t="t" l="l"/>
            <a:pathLst>
              <a:path w="498" h="597" stroke="true" fill="norm" extrusionOk="true">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blipFill>
            <a:blip r:embed="rId5"/>
            <a:srcRect/>
            <a:stretch>
              <a:fillRect t="0" l="0" b="0" r="0"/>
            </a:stretch>
          </a:blipFill>
          <a:effectLst>
            <a:outerShdw algn="ctr" blurRad="63500" rotWithShape="false">
              <a:srgbClr val="000000">
                <a:alpha val="40000"/>
              </a:srgbClr>
            </a:outerShdw>
          </a:effectLst>
        </p:spPr>
        <p:txBody>
          <a:bodyPr vert="horz" anchor="t" wrap="square" tIns="48211" lIns="96422" bIns="48211" rIns="96422">
            <a:prstTxWarp prst="textNoShape">
              <a:avLst/>
            </a:prstTxWarp>
            <a:normAutofit/>
          </a:bodyPr>
          <a:p>
            <a:pPr algn="l" marL="0">
              <a:lnSpc>
                <a:spcPct val="120000"/>
              </a:lnSpc>
            </a:pPr>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1000" repeatCount="1000" spd="100%" accel="0%" decel="0%"/>
                                        <p:tgtEl>
                                          <p:spTgt spid="3"/>
                                        </p:tgtEl>
                                      </p:cBhvr>
                                    </p:animEffect>
                                    <p:set>
                                      <p:cBhvr>
                                        <p:cTn id="6" dur="1" repeatCount="1000" spd="100%" accel="0%" decel="0%" fill="hold">
                                          <p:stCondLst>
                                            <p:cond delay="0"/>
                                          </p:stCondLst>
                                        </p:cTn>
                                        <p:tgtEl>
                                          <p:spTgt spid="3"/>
                                        </p:tgtEl>
                                        <p:attrNameLst>
                                          <p:attrName>style.visibility</p:attrName>
                                        </p:attrNameLst>
                                      </p:cBhvr>
                                      <p:to>
                                        <p:strVal val="visible"/>
                                      </p:to>
                                    </p:set>
                                  </p:childTnLst>
                                </p:cTn>
                              </p:par>
                            </p:childTnLst>
                          </p:cTn>
                        </p:par>
                        <p:par>
                          <p:cTn id="8" repeatCount="1000" spd="100%" accel="0%" decel="0%" fill="hold">
                            <p:stCondLst>
                              <p:cond delay="1000"/>
                            </p:stCondLst>
                            <p:childTnLst>
                              <p:par>
                                <p:cTn id="9" presetID="18" presetClass="entr" presetSubtype="9" repeatCount="1000" spd="100%" accel="0%" decel="0%" fill="hold" grpId="0" nodeType="afterEffect">
                                  <p:stCondLst>
                                    <p:cond delay="0"/>
                                  </p:stCondLst>
                                  <p:childTnLst>
                                    <p:animEffect filter="strips(upLeft)" transition="in">
                                      <p:cBhvr>
                                        <p:cTn id="11" dur="500" repeatCount="1000" spd="100%" accel="0%" decel="0%"/>
                                        <p:tgtEl>
                                          <p:spTgt spid="21"/>
                                        </p:tgtEl>
                                      </p:cBhvr>
                                    </p:animEffect>
                                    <p:set>
                                      <p:cBhvr>
                                        <p:cTn id="10" dur="1" repeatCount="1000" spd="100%" accel="0%" decel="0%" fill="hold">
                                          <p:stCondLst>
                                            <p:cond delay="0"/>
                                          </p:stCondLst>
                                        </p:cTn>
                                        <p:tgtEl>
                                          <p:spTgt spid="21"/>
                                        </p:tgtEl>
                                        <p:attrNameLst>
                                          <p:attrName>style.visibility</p:attrName>
                                        </p:attrNameLst>
                                      </p:cBhvr>
                                      <p:to>
                                        <p:strVal val="visible"/>
                                      </p:to>
                                    </p:set>
                                  </p:childTnLst>
                                </p:cTn>
                              </p:par>
                              <p:par>
                                <p:cTn id="12" presetID="53" presetClass="entr" presetSubtype="0" repeatCount="1000" spd="100%" accel="0%" decel="0%" fill="hold" grpId="0" nodeType="withEffect">
                                  <p:stCondLst>
                                    <p:cond delay="0"/>
                                  </p:stCondLst>
                                  <p:childTnLst>
                                    <p:anim calcmode="lin" valueType="num">
                                      <p:cBhvr>
                                        <p:cTn id="14" dur="500" repeatCount="1000" spd="100%" accel="0%" decel="0%" fill="hold"/>
                                        <p:tgtEl>
                                          <p:spTgt spid="17"/>
                                        </p:tgtEl>
                                        <p:attrNameLst>
                                          <p:attrName>ppt_w</p:attrName>
                                        </p:attrNameLst>
                                      </p:cBhvr>
                                      <p:tavLst>
                                        <p:tav fmla="" tm="0">
                                          <p:val>
                                            <p:fltVal val="0.0"/>
                                          </p:val>
                                        </p:tav>
                                        <p:tav fmla="" tm="100000">
                                          <p:val>
                                            <p:strVal val="#ppt_w"/>
                                          </p:val>
                                        </p:tav>
                                      </p:tavLst>
                                    </p:anim>
                                    <p:anim calcmode="lin" valueType="num">
                                      <p:cBhvr>
                                        <p:cTn id="15" dur="500" repeatCount="1000" spd="100%" accel="0%" decel="0%" fill="hold"/>
                                        <p:tgtEl>
                                          <p:spTgt spid="17"/>
                                        </p:tgtEl>
                                        <p:attrNameLst>
                                          <p:attrName>ppt_h</p:attrName>
                                        </p:attrNameLst>
                                      </p:cBhvr>
                                      <p:tavLst>
                                        <p:tav fmla="" tm="0">
                                          <p:val>
                                            <p:fltVal val="0.0"/>
                                          </p:val>
                                        </p:tav>
                                        <p:tav fmla="" tm="100000">
                                          <p:val>
                                            <p:strVal val="#ppt_h"/>
                                          </p:val>
                                        </p:tav>
                                      </p:tavLst>
                                    </p:anim>
                                    <p:animEffect filter="fade" transition="in">
                                      <p:cBhvr>
                                        <p:cTn id="16" dur="500" repeatCount="1000" spd="100%" accel="0%" decel="0%"/>
                                        <p:tgtEl>
                                          <p:spTgt spid="17"/>
                                        </p:tgtEl>
                                      </p:cBhvr>
                                    </p:animEffect>
                                    <p:set>
                                      <p:cBhvr>
                                        <p:cTn id="13" dur="1" repeatCount="1000" spd="100%" accel="0%" decel="0%" fill="hold">
                                          <p:stCondLst>
                                            <p:cond delay="0"/>
                                          </p:stCondLst>
                                        </p:cTn>
                                        <p:tgtEl>
                                          <p:spTgt spid="17"/>
                                        </p:tgtEl>
                                        <p:attrNameLst>
                                          <p:attrName>style.visibility</p:attrName>
                                        </p:attrNameLst>
                                      </p:cBhvr>
                                      <p:to>
                                        <p:strVal val="visible"/>
                                      </p:to>
                                    </p:set>
                                  </p:childTnLst>
                                </p:cTn>
                              </p:par>
                              <p:par>
                                <p:cTn id="17" presetID="18" presetClass="entr" presetSubtype="3" repeatCount="1000" spd="100%" accel="0%" decel="0%" fill="hold" grpId="0" nodeType="withEffect">
                                  <p:stCondLst>
                                    <p:cond delay="0"/>
                                  </p:stCondLst>
                                  <p:childTnLst>
                                    <p:animEffect filter="strips(upRight)" transition="in">
                                      <p:cBhvr>
                                        <p:cTn id="19" dur="500" repeatCount="1000" spd="100%" accel="0%" decel="0%"/>
                                        <p:tgtEl>
                                          <p:spTgt spid="15"/>
                                        </p:tgtEl>
                                      </p:cBhvr>
                                    </p:animEffect>
                                    <p:set>
                                      <p:cBhvr>
                                        <p:cTn id="18" dur="1" repeatCount="1000" spd="100%" accel="0%" decel="0%" fill="hold">
                                          <p:stCondLst>
                                            <p:cond delay="0"/>
                                          </p:stCondLst>
                                        </p:cTn>
                                        <p:tgtEl>
                                          <p:spTgt spid="15"/>
                                        </p:tgtEl>
                                        <p:attrNameLst>
                                          <p:attrName>style.visibility</p:attrName>
                                        </p:attrNameLst>
                                      </p:cBhvr>
                                      <p:to>
                                        <p:strVal val="visible"/>
                                      </p:to>
                                    </p:set>
                                  </p:childTnLst>
                                </p:cTn>
                              </p:par>
                              <p:par>
                                <p:cTn id="20" presetID="18" presetClass="entr" presetSubtype="6" repeatCount="1000" spd="100%" accel="0%" decel="0%" fill="hold" grpId="0" nodeType="withEffect">
                                  <p:stCondLst>
                                    <p:cond delay="0"/>
                                  </p:stCondLst>
                                  <p:childTnLst>
                                    <p:animEffect filter="strips(downRight)" transition="in">
                                      <p:cBhvr>
                                        <p:cTn id="22" dur="500" repeatCount="1000" spd="100%" accel="0%" decel="0%"/>
                                        <p:tgtEl>
                                          <p:spTgt spid="22"/>
                                        </p:tgtEl>
                                      </p:cBhvr>
                                    </p:animEffect>
                                    <p:set>
                                      <p:cBhvr>
                                        <p:cTn id="21" dur="1" repeatCount="1000" spd="100%" accel="0%" decel="0%" fill="hold">
                                          <p:stCondLst>
                                            <p:cond delay="0"/>
                                          </p:stCondLst>
                                        </p:cTn>
                                        <p:tgtEl>
                                          <p:spTgt spid="22"/>
                                        </p:tgtEl>
                                        <p:attrNameLst>
                                          <p:attrName>style.visibility</p:attrName>
                                        </p:attrNameLst>
                                      </p:cBhvr>
                                      <p:to>
                                        <p:strVal val="visible"/>
                                      </p:to>
                                    </p:set>
                                  </p:childTnLst>
                                </p:cTn>
                              </p:par>
                              <p:par>
                                <p:cTn id="23" presetID="53" presetClass="entr" presetSubtype="0" repeatCount="1000" spd="100%" accel="0%" decel="0%" fill="hold" grpId="0" nodeType="withEffect">
                                  <p:stCondLst>
                                    <p:cond delay="0"/>
                                  </p:stCondLst>
                                  <p:childTnLst>
                                    <p:anim calcmode="lin" valueType="num">
                                      <p:cBhvr>
                                        <p:cTn id="25" dur="500" repeatCount="1000" spd="100%" accel="0%" decel="0%" fill="hold"/>
                                        <p:tgtEl>
                                          <p:spTgt spid="16"/>
                                        </p:tgtEl>
                                        <p:attrNameLst>
                                          <p:attrName>ppt_w</p:attrName>
                                        </p:attrNameLst>
                                      </p:cBhvr>
                                      <p:tavLst>
                                        <p:tav fmla="" tm="0">
                                          <p:val>
                                            <p:fltVal val="0.0"/>
                                          </p:val>
                                        </p:tav>
                                        <p:tav fmla="" tm="100000">
                                          <p:val>
                                            <p:strVal val="#ppt_w"/>
                                          </p:val>
                                        </p:tav>
                                      </p:tavLst>
                                    </p:anim>
                                    <p:anim calcmode="lin" valueType="num">
                                      <p:cBhvr>
                                        <p:cTn id="26" dur="500" repeatCount="1000" spd="100%" accel="0%" decel="0%" fill="hold"/>
                                        <p:tgtEl>
                                          <p:spTgt spid="16"/>
                                        </p:tgtEl>
                                        <p:attrNameLst>
                                          <p:attrName>ppt_h</p:attrName>
                                        </p:attrNameLst>
                                      </p:cBhvr>
                                      <p:tavLst>
                                        <p:tav fmla="" tm="0">
                                          <p:val>
                                            <p:fltVal val="0.0"/>
                                          </p:val>
                                        </p:tav>
                                        <p:tav fmla="" tm="100000">
                                          <p:val>
                                            <p:strVal val="#ppt_h"/>
                                          </p:val>
                                        </p:tav>
                                      </p:tavLst>
                                    </p:anim>
                                    <p:animEffect filter="fade" transition="in">
                                      <p:cBhvr>
                                        <p:cTn id="27" dur="500" repeatCount="1000" spd="100%" accel="0%" decel="0%"/>
                                        <p:tgtEl>
                                          <p:spTgt spid="16"/>
                                        </p:tgtEl>
                                      </p:cBhvr>
                                    </p:animEffect>
                                    <p:set>
                                      <p:cBhvr>
                                        <p:cTn id="24" dur="1" repeatCount="1000" spd="100%" accel="0%" decel="0%" fill="hold">
                                          <p:stCondLst>
                                            <p:cond delay="0"/>
                                          </p:stCondLst>
                                        </p:cTn>
                                        <p:tgtEl>
                                          <p:spTgt spid="16"/>
                                        </p:tgtEl>
                                        <p:attrNameLst>
                                          <p:attrName>style.visibility</p:attrName>
                                        </p:attrNameLst>
                                      </p:cBhvr>
                                      <p:to>
                                        <p:strVal val="visible"/>
                                      </p:to>
                                    </p:set>
                                  </p:childTnLst>
                                </p:cTn>
                              </p:par>
                              <p:par>
                                <p:cTn id="28" presetID="18" presetClass="entr" presetSubtype="12" repeatCount="1000" spd="100%" accel="0%" decel="0%" fill="hold" grpId="0" nodeType="withEffect">
                                  <p:stCondLst>
                                    <p:cond delay="0"/>
                                  </p:stCondLst>
                                  <p:childTnLst>
                                    <p:animEffect filter="strips(downLeft)" transition="in">
                                      <p:cBhvr>
                                        <p:cTn id="30" dur="500" repeatCount="1000" spd="100%" accel="0%" decel="0%"/>
                                        <p:tgtEl>
                                          <p:spTgt spid="14"/>
                                        </p:tgtEl>
                                      </p:cBhvr>
                                    </p:animEffect>
                                    <p:set>
                                      <p:cBhvr>
                                        <p:cTn id="29" dur="1" repeatCount="1000" spd="100%" accel="0%" decel="0%" fill="hold">
                                          <p:stCondLst>
                                            <p:cond delay="0"/>
                                          </p:stCondLst>
                                        </p:cTn>
                                        <p:tgtEl>
                                          <p:spTgt spid="14"/>
                                        </p:tgtEl>
                                        <p:attrNameLst>
                                          <p:attrName>style.visibility</p:attrName>
                                        </p:attrNameLst>
                                      </p:cBhvr>
                                      <p:to>
                                        <p:strVal val="visible"/>
                                      </p:to>
                                    </p:set>
                                  </p:childTnLst>
                                </p:cTn>
                              </p:par>
                            </p:childTnLst>
                          </p:cTn>
                        </p:par>
                        <p:par>
                          <p:cTn id="31" repeatCount="1000" spd="100%" accel="0%" decel="0%" fill="hold">
                            <p:stCondLst>
                              <p:cond delay="1500"/>
                            </p:stCondLst>
                            <p:childTnLst>
                              <p:par>
                                <p:cTn id="32" presetID="18" presetClass="entr" presetSubtype="12" repeatCount="1000" spd="100%" accel="0%" decel="0%" fill="hold" nodeType="afterEffect">
                                  <p:stCondLst>
                                    <p:cond delay="0"/>
                                  </p:stCondLst>
                                  <p:childTnLst>
                                    <p:animEffect filter="strips(downLeft)" transition="in">
                                      <p:cBhvr>
                                        <p:cTn id="34" dur="500" repeatCount="1000" spd="100%" accel="0%" decel="0%"/>
                                        <p:tgtEl>
                                          <p:spTgt spid="11"/>
                                        </p:tgtEl>
                                      </p:cBhvr>
                                    </p:animEffect>
                                    <p:set>
                                      <p:cBhvr>
                                        <p:cTn id="33" dur="1" repeatCount="1000" spd="100%" accel="0%" decel="0%" fill="hold">
                                          <p:stCondLst>
                                            <p:cond delay="0"/>
                                          </p:stCondLst>
                                        </p:cTn>
                                        <p:tgtEl>
                                          <p:spTgt spid="11"/>
                                        </p:tgtEl>
                                        <p:attrNameLst>
                                          <p:attrName>style.visibility</p:attrName>
                                        </p:attrNameLst>
                                      </p:cBhvr>
                                      <p:to>
                                        <p:strVal val="visible"/>
                                      </p:to>
                                    </p:set>
                                  </p:childTnLst>
                                </p:cTn>
                              </p:par>
                            </p:childTnLst>
                          </p:cTn>
                        </p:par>
                        <p:par>
                          <p:cTn id="35" repeatCount="1000" spd="100%" accel="0%" decel="0%" fill="hold">
                            <p:stCondLst>
                              <p:cond delay="2000"/>
                            </p:stCondLst>
                            <p:childTnLst>
                              <p:par>
                                <p:cTn id="36" presetID="1" presetClass="entr" presetSubtype="0" repeatCount="1000" spd="100%" accel="0%" decel="0%" fill="hold" grpId="0" nodeType="afterEffect">
                                  <p:stCondLst>
                                    <p:cond delay="0"/>
                                  </p:stCondLst>
                                  <p:childTnLst>
                                    <p:set>
                                      <p:cBhvr>
                                        <p:cTn id="37" dur="1" repeatCount="1000" spd="100%" accel="0%" decel="0%" fill="hold">
                                          <p:stCondLst>
                                            <p:cond delay="0"/>
                                          </p:stCondLst>
                                        </p:cTn>
                                        <p:tgtEl>
                                          <p:spTgt spid="7"/>
                                        </p:tgtEl>
                                        <p:attrNameLst>
                                          <p:attrName>style.visibility</p:attrName>
                                        </p:attrNameLst>
                                      </p:cBhvr>
                                      <p:to>
                                        <p:strVal val="visible"/>
                                      </p:to>
                                    </p:set>
                                  </p:childTnLst>
                                </p:cTn>
                              </p:par>
                            </p:childTnLst>
                          </p:cTn>
                        </p:par>
                        <p:par>
                          <p:cTn id="38" repeatCount="1000" spd="100%" accel="0%" decel="0%" fill="hold">
                            <p:stCondLst>
                              <p:cond delay="2000"/>
                            </p:stCondLst>
                            <p:childTnLst>
                              <p:par>
                                <p:cTn id="39" presetID="22" presetClass="entr" presetSubtype="4" repeatCount="1000" spd="100%" accel="0%" decel="0%" fill="hold" grpId="0" nodeType="afterEffect">
                                  <p:stCondLst>
                                    <p:cond delay="0"/>
                                  </p:stCondLst>
                                  <p:childTnLst>
                                    <p:animEffect filter="wipe(down)" transition="in">
                                      <p:cBhvr>
                                        <p:cTn id="41" dur="500" repeatCount="1000" spd="100%" accel="0%" decel="0%"/>
                                        <p:tgtEl>
                                          <p:spTgt spid="6"/>
                                        </p:tgtEl>
                                      </p:cBhvr>
                                    </p:animEffect>
                                    <p:set>
                                      <p:cBhvr>
                                        <p:cTn id="40" dur="1" repeatCount="1000" spd="100%" accel="0%" decel="0%" fill="hold">
                                          <p:stCondLst>
                                            <p:cond delay="0"/>
                                          </p:stCondLst>
                                        </p:cTn>
                                        <p:tgtEl>
                                          <p:spTgt spid="6"/>
                                        </p:tgtEl>
                                        <p:attrNameLst>
                                          <p:attrName>style.visibility</p:attrName>
                                        </p:attrNameLst>
                                      </p:cBhvr>
                                      <p:to>
                                        <p:strVal val="visible"/>
                                      </p:to>
                                    </p:set>
                                  </p:childTnLst>
                                </p:cTn>
                              </p:par>
                            </p:childTnLst>
                          </p:cTn>
                        </p:par>
                        <p:par>
                          <p:cTn id="42" repeatCount="1000" spd="100%" accel="0%" decel="0%" fill="hold">
                            <p:stCondLst>
                              <p:cond delay="2500"/>
                            </p:stCondLst>
                            <p:childTnLst>
                              <p:par>
                                <p:cTn id="43" presetID="22" presetClass="entr" presetSubtype="4" repeatCount="1000" spd="100%" accel="0%" decel="0%" fill="hold" grpId="0" nodeType="afterEffect">
                                  <p:stCondLst>
                                    <p:cond delay="0"/>
                                  </p:stCondLst>
                                  <p:childTnLst>
                                    <p:animEffect filter="wipe(down)" transition="in">
                                      <p:cBhvr>
                                        <p:cTn id="45" dur="500" repeatCount="1000" spd="100%" accel="0%" decel="0%"/>
                                        <p:tgtEl>
                                          <p:spTgt spid="4"/>
                                        </p:tgtEl>
                                      </p:cBhvr>
                                    </p:animEffect>
                                    <p:set>
                                      <p:cBhvr>
                                        <p:cTn id="44" dur="1" repeatCount="1000" spd="100%" accel="0%" decel="0%" fill="hold">
                                          <p:stCondLst>
                                            <p:cond delay="0"/>
                                          </p:stCondLst>
                                        </p:cTn>
                                        <p:tgtEl>
                                          <p:spTgt spid="4"/>
                                        </p:tgtEl>
                                        <p:attrNameLst>
                                          <p:attrName>style.visibility</p:attrName>
                                        </p:attrNameLst>
                                      </p:cBhvr>
                                      <p:to>
                                        <p:strVal val="visible"/>
                                      </p:to>
                                    </p:set>
                                  </p:childTnLst>
                                </p:cTn>
                              </p:par>
                            </p:childTnLst>
                          </p:cTn>
                        </p:par>
                        <p:par>
                          <p:cTn id="46" repeatCount="1000" spd="100%" accel="0%" decel="0%" fill="hold">
                            <p:stCondLst>
                              <p:cond delay="3000"/>
                            </p:stCondLst>
                            <p:childTnLst>
                              <p:par>
                                <p:cTn id="47" presetID="18" presetClass="entr" presetSubtype="6" repeatCount="1000" spd="100%" accel="0%" decel="0%" fill="hold" nodeType="afterEffect">
                                  <p:stCondLst>
                                    <p:cond delay="0"/>
                                  </p:stCondLst>
                                  <p:childTnLst>
                                    <p:animEffect filter="strips(downRight)" transition="in">
                                      <p:cBhvr>
                                        <p:cTn id="49" dur="500" repeatCount="1000" spd="100%" accel="0%" decel="0%"/>
                                        <p:tgtEl>
                                          <p:spTgt spid="8"/>
                                        </p:tgtEl>
                                      </p:cBhvr>
                                    </p:animEffect>
                                    <p:set>
                                      <p:cBhvr>
                                        <p:cTn id="48" dur="1" repeatCount="1000" spd="100%" accel="0%" decel="0%" fill="hold">
                                          <p:stCondLst>
                                            <p:cond delay="0"/>
                                          </p:stCondLst>
                                        </p:cTn>
                                        <p:tgtEl>
                                          <p:spTgt spid="8"/>
                                        </p:tgtEl>
                                        <p:attrNameLst>
                                          <p:attrName>style.visibility</p:attrName>
                                        </p:attrNameLst>
                                      </p:cBhvr>
                                      <p:to>
                                        <p:strVal val="visible"/>
                                      </p:to>
                                    </p:set>
                                  </p:childTnLst>
                                </p:cTn>
                              </p:par>
                            </p:childTnLst>
                          </p:cTn>
                        </p:par>
                        <p:par>
                          <p:cTn id="50" repeatCount="1000" spd="100%" accel="0%" decel="0%" fill="hold">
                            <p:stCondLst>
                              <p:cond delay="3500"/>
                            </p:stCondLst>
                            <p:childTnLst>
                              <p:par>
                                <p:cTn id="51" presetID="1" presetClass="entr" presetSubtype="0" repeatCount="1000" spd="100%" accel="0%" decel="0%" fill="hold" grpId="0" nodeType="afterEffect">
                                  <p:stCondLst>
                                    <p:cond delay="0"/>
                                  </p:stCondLst>
                                  <p:childTnLst>
                                    <p:set>
                                      <p:cBhvr>
                                        <p:cTn id="52" dur="1" repeatCount="1000" spd="100%" accel="0%" decel="0%" fill="hold">
                                          <p:stCondLst>
                                            <p:cond delay="0"/>
                                          </p:stCondLst>
                                        </p:cTn>
                                        <p:tgtEl>
                                          <p:spTgt spid="19"/>
                                        </p:tgtEl>
                                        <p:attrNameLst>
                                          <p:attrName>style.visibility</p:attrName>
                                        </p:attrNameLst>
                                      </p:cBhvr>
                                      <p:to>
                                        <p:strVal val="visible"/>
                                      </p:to>
                                    </p:set>
                                  </p:childTnLst>
                                </p:cTn>
                              </p:par>
                            </p:childTnLst>
                          </p:cTn>
                        </p:par>
                        <p:par>
                          <p:cTn id="53" repeatCount="1000" spd="100%" accel="0%" decel="0%" fill="hold">
                            <p:stCondLst>
                              <p:cond delay="3500"/>
                            </p:stCondLst>
                            <p:childTnLst>
                              <p:par>
                                <p:cTn id="54" presetID="22" presetClass="entr" presetSubtype="1" repeatCount="1000" spd="100%" accel="0%" decel="0%" fill="hold" grpId="0" nodeType="afterEffect">
                                  <p:stCondLst>
                                    <p:cond delay="0"/>
                                  </p:stCondLst>
                                  <p:childTnLst>
                                    <p:animEffect filter="wipe(up)" transition="in">
                                      <p:cBhvr>
                                        <p:cTn id="56" dur="500" repeatCount="1000" spd="100%" accel="0%" decel="0%"/>
                                        <p:tgtEl>
                                          <p:spTgt spid="18"/>
                                        </p:tgtEl>
                                      </p:cBhvr>
                                    </p:animEffect>
                                    <p:set>
                                      <p:cBhvr>
                                        <p:cTn id="55" dur="1" repeatCount="1000" spd="100%" accel="0%" decel="0%" fill="hold">
                                          <p:stCondLst>
                                            <p:cond delay="0"/>
                                          </p:stCondLst>
                                        </p:cTn>
                                        <p:tgtEl>
                                          <p:spTgt spid="18"/>
                                        </p:tgtEl>
                                        <p:attrNameLst>
                                          <p:attrName>style.visibility</p:attrName>
                                        </p:attrNameLst>
                                      </p:cBhvr>
                                      <p:to>
                                        <p:strVal val="visible"/>
                                      </p:to>
                                    </p:set>
                                  </p:childTnLst>
                                </p:cTn>
                              </p:par>
                            </p:childTnLst>
                          </p:cTn>
                        </p:par>
                        <p:par>
                          <p:cTn id="57" repeatCount="1000" spd="100%" accel="0%" decel="0%" fill="hold">
                            <p:stCondLst>
                              <p:cond delay="4000"/>
                            </p:stCondLst>
                            <p:childTnLst>
                              <p:par>
                                <p:cTn id="58" presetID="22" presetClass="entr" presetSubtype="1" repeatCount="1000" spd="100%" accel="0%" decel="0%" fill="hold" grpId="0" nodeType="afterEffect">
                                  <p:stCondLst>
                                    <p:cond delay="0"/>
                                  </p:stCondLst>
                                  <p:childTnLst>
                                    <p:animEffect filter="wipe(up)" transition="in">
                                      <p:cBhvr>
                                        <p:cTn id="60" dur="500" repeatCount="1000" spd="100%" accel="0%" decel="0%"/>
                                        <p:tgtEl>
                                          <p:spTgt spid="5"/>
                                        </p:tgtEl>
                                      </p:cBhvr>
                                    </p:animEffect>
                                    <p:set>
                                      <p:cBhvr>
                                        <p:cTn id="59" dur="1" repeatCount="1000" spd="100%" accel="0%" decel="0%"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3"/>
      <p:bldP grpId="0" spid="4"/>
      <p:bldP grpId="0" spid="5"/>
      <p:bldP grpId="0" spid="6"/>
      <p:bldP grpId="0" spid="7" animBg="true"/>
      <p:bldP grpId="0" spid="14" animBg="true"/>
      <p:bldP grpId="0" spid="15" animBg="true"/>
      <p:bldP grpId="0" spid="16" animBg="true"/>
      <p:bldP grpId="0" spid="17" animBg="true"/>
      <p:bldP grpId="0" spid="18"/>
      <p:bldP grpId="0" spid="19" animBg="true"/>
      <p:bldP grpId="0" spid="21" animBg="true"/>
      <p:bldP grpId="0" spid="22" animBg="true"/>
    </p:bldLst>
  </p:timing>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a:off x="4660352" y="312727"/>
            <a:ext cx="3454640" cy="89488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3200" spc="300" baseline="0" u="none">
                <a:solidFill>
                  <a:srgbClr val="FFFFFF"/>
                </a:solidFill>
                <a:latin typeface="华康圆体 Std W7"/>
                <a:ea typeface="华康圆体 Std W7"/>
              </a:rPr>
              <a:t>CONTENTS</a:t>
            </a:r>
            <a:endParaRPr lang="en-US" sz="1100"/>
          </a:p>
        </p:txBody>
      </p:sp>
      <p:pic>
        <p:nvPicPr>
          <p:cNvPr name="image2.png" id="3"/>
          <p:cNvPicPr>
            <a:picLocks noChangeAspect="true"/>
          </p:cNvPicPr>
          <p:nvPr/>
        </p:nvPicPr>
        <p:blipFill>
          <a:blip r:embed="rId2"/>
          <a:srcRect b="52493"/>
          <a:stretch>
            <a:fillRect t="0" l="0" b="0" r="0"/>
          </a:stretch>
        </p:blipFill>
        <p:spPr>
          <a:xfrm>
            <a:off x="536088" y="3390585"/>
            <a:ext cx="10965350" cy="3467415"/>
          </a:xfrm>
          <a:prstGeom prst="rect">
            <a:avLst/>
          </a:prstGeom>
        </p:spPr>
      </p:pic>
      <p:sp>
        <p:nvSpPr>
          <p:cNvPr name="TextBox 4" id="4"/>
          <p:cNvSpPr txBox="true"/>
          <p:nvPr/>
        </p:nvSpPr>
        <p:spPr>
          <a:xfrm>
            <a:off x="1512623" y="2466384"/>
            <a:ext cx="4583377"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Exploring Ethereum</a:t>
            </a:r>
            <a:endParaRPr lang="en-US" sz="1100"/>
          </a:p>
        </p:txBody>
      </p:sp>
      <p:sp>
        <p:nvSpPr>
          <p:cNvPr name="TextBox 5" id="5"/>
          <p:cNvSpPr txBox="true"/>
          <p:nvPr/>
        </p:nvSpPr>
        <p:spPr>
          <a:xfrm>
            <a:off x="1081625" y="2446582"/>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03</a:t>
            </a:r>
            <a:endParaRPr lang="en-US" sz="1100"/>
          </a:p>
        </p:txBody>
      </p:sp>
      <p:sp>
        <p:nvSpPr>
          <p:cNvPr name="TextBox 6" id="6"/>
          <p:cNvSpPr txBox="true"/>
          <p:nvPr/>
        </p:nvSpPr>
        <p:spPr>
          <a:xfrm>
            <a:off x="1514221" y="3918843"/>
            <a:ext cx="4583377"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Investment in Cryptocurrencies</a:t>
            </a:r>
            <a:endParaRPr lang="en-US" sz="1100"/>
          </a:p>
        </p:txBody>
      </p:sp>
      <p:sp>
        <p:nvSpPr>
          <p:cNvPr name="TextBox 7" id="7"/>
          <p:cNvSpPr txBox="true"/>
          <p:nvPr/>
        </p:nvSpPr>
        <p:spPr>
          <a:xfrm>
            <a:off x="1083223" y="3899041"/>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05</a:t>
            </a:r>
            <a:endParaRPr lang="en-US" sz="1100"/>
          </a:p>
        </p:txBody>
      </p:sp>
      <p:sp>
        <p:nvSpPr>
          <p:cNvPr name="TextBox 8" id="8"/>
          <p:cNvSpPr txBox="true"/>
          <p:nvPr/>
        </p:nvSpPr>
        <p:spPr>
          <a:xfrm>
            <a:off x="1512623" y="1081485"/>
            <a:ext cx="4583377"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Overview of Cryptocurrencies</a:t>
            </a:r>
            <a:endParaRPr lang="en-US" sz="1100"/>
          </a:p>
        </p:txBody>
      </p:sp>
      <p:sp>
        <p:nvSpPr>
          <p:cNvPr name="TextBox 9" id="9"/>
          <p:cNvSpPr txBox="true"/>
          <p:nvPr/>
        </p:nvSpPr>
        <p:spPr>
          <a:xfrm>
            <a:off x="1081625" y="1061683"/>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01</a:t>
            </a:r>
            <a:endParaRPr lang="en-US" sz="1100"/>
          </a:p>
        </p:txBody>
      </p:sp>
      <p:sp>
        <p:nvSpPr>
          <p:cNvPr name="TextBox 10" id="10"/>
          <p:cNvSpPr txBox="true"/>
          <p:nvPr/>
        </p:nvSpPr>
        <p:spPr>
          <a:xfrm>
            <a:off x="7497872" y="2466384"/>
            <a:ext cx="4656824"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The Privacy Features of Monero</a:t>
            </a:r>
            <a:endParaRPr lang="en-US" sz="1100"/>
          </a:p>
        </p:txBody>
      </p:sp>
      <p:sp>
        <p:nvSpPr>
          <p:cNvPr name="TextBox 11" id="11"/>
          <p:cNvSpPr txBox="true"/>
          <p:nvPr/>
        </p:nvSpPr>
        <p:spPr>
          <a:xfrm>
            <a:off x="7066874" y="2446582"/>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04</a:t>
            </a:r>
            <a:endParaRPr lang="en-US" sz="1100"/>
          </a:p>
        </p:txBody>
      </p:sp>
      <p:sp>
        <p:nvSpPr>
          <p:cNvPr name="TextBox 12" id="12"/>
          <p:cNvSpPr txBox="true"/>
          <p:nvPr/>
        </p:nvSpPr>
        <p:spPr>
          <a:xfrm>
            <a:off x="7499470" y="3918843"/>
            <a:ext cx="4656824"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Cryptocurrency Exchanges</a:t>
            </a:r>
            <a:endParaRPr lang="en-US" sz="1100"/>
          </a:p>
        </p:txBody>
      </p:sp>
      <p:sp>
        <p:nvSpPr>
          <p:cNvPr name="TextBox 13" id="13"/>
          <p:cNvSpPr txBox="true"/>
          <p:nvPr/>
        </p:nvSpPr>
        <p:spPr>
          <a:xfrm>
            <a:off x="7068472" y="3899041"/>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06</a:t>
            </a:r>
            <a:endParaRPr lang="en-US" sz="1100"/>
          </a:p>
        </p:txBody>
      </p:sp>
      <p:sp>
        <p:nvSpPr>
          <p:cNvPr name="TextBox 14" id="14"/>
          <p:cNvSpPr txBox="true"/>
          <p:nvPr/>
        </p:nvSpPr>
        <p:spPr>
          <a:xfrm>
            <a:off x="7497872" y="1081485"/>
            <a:ext cx="4656824" cy="527415"/>
          </a:xfrm>
          <a:prstGeom prst="rect">
            <a:avLst/>
          </a:prstGeom>
        </p:spPr>
        <p:txBody>
          <a:bodyPr anchor="t" rtlCol="false" vert="horz" tIns="45720" lIns="91440" bIns="45720" rIns="91440">
            <a:noAutofit/>
          </a:bodyPr>
          <a:lstStyle/>
          <a:p>
            <a:pPr algn="l" indent="0" marL="0">
              <a:lnSpc>
                <a:spcPct val="90000"/>
              </a:lnSpc>
              <a:spcBef>
                <a:spcPts val="1000"/>
              </a:spcBef>
              <a:defRPr/>
            </a:pPr>
            <a:r>
              <a:rPr lang="en-US" b="false" i="false" sz="1800" baseline="0" u="none">
                <a:solidFill>
                  <a:srgbClr val="FFFFFF"/>
                </a:solidFill>
                <a:latin typeface="华康圆体 Std W7"/>
                <a:ea typeface="华康圆体 Std W7"/>
              </a:rPr>
              <a:t>Understanding Bitcoin</a:t>
            </a:r>
            <a:endParaRPr lang="en-US" sz="1100"/>
          </a:p>
        </p:txBody>
      </p:sp>
      <p:sp>
        <p:nvSpPr>
          <p:cNvPr name="TextBox 15" id="15"/>
          <p:cNvSpPr txBox="true"/>
          <p:nvPr/>
        </p:nvSpPr>
        <p:spPr>
          <a:xfrm>
            <a:off x="7066874" y="1061683"/>
            <a:ext cx="625284" cy="364761"/>
          </a:xfrm>
          <a:prstGeom prst="rect">
            <a:avLst/>
          </a:prstGeom>
        </p:spPr>
        <p:txBody>
          <a:bodyPr anchor="t" rtlCol="false" vert="horz" tIns="45720" lIns="91440" bIns="45720" rIns="91440">
            <a:noAutofit/>
          </a:bodyPr>
          <a:lstStyle/>
          <a:p>
            <a:pPr algn="l" indent="0" marL="0">
              <a:lnSpc>
                <a:spcPct val="100000"/>
              </a:lnSpc>
              <a:spcBef>
                <a:spcPct val="0"/>
              </a:spcBef>
              <a:defRPr/>
            </a:pPr>
            <a:r>
              <a:rPr lang="en-US" b="true" i="false" sz="1800" spc="300" baseline="0" u="none">
                <a:solidFill>
                  <a:srgbClr val="C857F7"/>
                </a:solidFill>
                <a:latin typeface="华康圆体 Std W7"/>
                <a:ea typeface="华康圆体 Std W7"/>
              </a:rPr>
              <a:t>02</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4.png" id="2"/>
          <p:cNvPicPr>
            <a:picLocks noChangeAspect="true"/>
          </p:cNvPicPr>
          <p:nvPr/>
        </p:nvPicPr>
        <p:blipFill>
          <a:blip r:embed="rId2"/>
          <a:srcRect b="36666" r="32667"/>
          <a:stretch>
            <a:fillRect t="0" l="0" b="0" r="0"/>
          </a:stretch>
        </p:blipFill>
        <p:spPr>
          <a:xfrm>
            <a:off x="5254625" y="2523290"/>
            <a:ext cx="6937375" cy="4343400"/>
          </a:xfrm>
          <a:prstGeom prst="rect">
            <a:avLst/>
          </a:prstGeom>
        </p:spPr>
      </p:pic>
      <p:sp>
        <p:nvSpPr>
          <p:cNvPr name="AutoShape 3" id="3"/>
          <p:cNvSpPr/>
          <p:nvPr/>
        </p:nvSpPr>
        <p:spPr>
          <a:xfrm>
            <a:off x="312427" y="2523290"/>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sp>
        <p:nvSpPr>
          <p:cNvPr name="AutoShape 4" id="4"/>
          <p:cNvSpPr/>
          <p:nvPr/>
        </p:nvSpPr>
        <p:spPr>
          <a:xfrm>
            <a:off x="5316708" y="4121495"/>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cxnSp>
        <p:nvCxnSpPr>
          <p:cNvPr name="Connector 5" id="5"/>
          <p:cNvCxnSpPr/>
          <p:nvPr/>
        </p:nvCxnSpPr>
        <p:spPr>
          <a:xfrm>
            <a:off x="6096000" y="-27396"/>
            <a:ext cx="0" cy="896400"/>
          </a:xfrm>
          <a:prstGeom prst="line">
            <a:avLst/>
          </a:prstGeom>
          <a:ln w="6350" cap="flat" cmpd="sng">
            <a:solidFill>
              <a:srgbClr val="C857F7"/>
            </a:solidFill>
            <a:prstDash val="solid"/>
          </a:ln>
        </p:spPr>
      </p:cxnSp>
      <p:pic>
        <p:nvPicPr>
          <p:cNvPr name="image2.png" id="6"/>
          <p:cNvPicPr>
            <a:picLocks noChangeAspect="true"/>
          </p:cNvPicPr>
          <p:nvPr/>
        </p:nvPicPr>
        <p:blipFill>
          <a:blip r:embed="rId3"/>
          <a:stretch>
            <a:fillRect t="0" l="0" b="0" r="0"/>
          </a:stretch>
        </p:blipFill>
        <p:spPr>
          <a:xfrm>
            <a:off x="789480" y="1431493"/>
            <a:ext cx="1561376" cy="1039290"/>
          </a:xfrm>
          <a:prstGeom prst="rect">
            <a:avLst/>
          </a:prstGeom>
        </p:spPr>
      </p:pic>
      <p:sp>
        <p:nvSpPr>
          <p:cNvPr name="AutoShape 7" id="7"/>
          <p:cNvSpPr/>
          <p:nvPr/>
        </p:nvSpPr>
        <p:spPr>
          <a:xfrm>
            <a:off x="-504048" y="-541883"/>
            <a:ext cx="2001682" cy="2001682"/>
          </a:xfrm>
          <a:prstGeom prst="ellipse">
            <a:avLst/>
          </a:prstGeom>
          <a:noFill/>
          <a:ln w="19050" cap="flat" cmpd="sng">
            <a:solidFill>
              <a:srgbClr val="C857F7"/>
            </a:solidFill>
            <a:prstDash val="solid"/>
          </a:ln>
        </p:spPr>
        <p:txBody>
          <a:bodyPr vert="horz" anchor="ctr" tIns="45720" lIns="91440" bIns="45720" rIns="91440">
            <a:normAutofit/>
          </a:bodyPr>
          <a:p>
            <a:pPr algn="ctr" marL="0"/>
          </a:p>
        </p:txBody>
      </p:sp>
      <p:sp>
        <p:nvSpPr>
          <p:cNvPr name="TextBox 8" id="8"/>
          <p:cNvSpPr txBox="true"/>
          <p:nvPr/>
        </p:nvSpPr>
        <p:spPr>
          <a:xfrm>
            <a:off x="797928" y="421114"/>
            <a:ext cx="6937375" cy="567027"/>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Binance Exchange</a:t>
            </a:r>
            <a:endParaRPr lang="en-US" sz="1100"/>
          </a:p>
        </p:txBody>
      </p:sp>
      <p:sp>
        <p:nvSpPr>
          <p:cNvPr name="TextBox 9" id="9"/>
          <p:cNvSpPr txBox="true"/>
          <p:nvPr/>
        </p:nvSpPr>
        <p:spPr>
          <a:xfrm>
            <a:off x="1088672" y="3615916"/>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Binance is one of the largest cryptocurrency exchanges globally, known for its extensive range of cryptocurrencies and trading pairs. It offers features such as spot trading, futures trading, and staking options for users.</a:t>
            </a:r>
            <a:endParaRPr lang="en-US" sz="1100"/>
          </a:p>
        </p:txBody>
      </p:sp>
      <p:sp>
        <p:nvSpPr>
          <p:cNvPr name="AutoShape 10" id="10"/>
          <p:cNvSpPr/>
          <p:nvPr/>
        </p:nvSpPr>
        <p:spPr>
          <a:xfrm>
            <a:off x="1151498" y="3378950"/>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1" id="11"/>
          <p:cNvSpPr txBox="true"/>
          <p:nvPr/>
        </p:nvSpPr>
        <p:spPr>
          <a:xfrm>
            <a:off x="1088672" y="2784629"/>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Overview and Features</a:t>
            </a:r>
            <a:endParaRPr lang="en-US" sz="1100"/>
          </a:p>
        </p:txBody>
      </p:sp>
      <p:sp>
        <p:nvSpPr>
          <p:cNvPr name="AutoShape 12" id="12"/>
          <p:cNvSpPr/>
          <p:nvPr/>
        </p:nvSpPr>
        <p:spPr>
          <a:xfrm>
            <a:off x="6519040" y="2513632"/>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sp>
        <p:nvSpPr>
          <p:cNvPr name="TextBox 13" id="13"/>
          <p:cNvSpPr txBox="true"/>
          <p:nvPr/>
        </p:nvSpPr>
        <p:spPr>
          <a:xfrm>
            <a:off x="7295285" y="3606258"/>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To use Binance, create an account, complete identity verification, and deposit funds. Once your account is funded, you can place buy/sell orders on the platform. Additionally, users can access advanced trading tools for better market analysis.</a:t>
            </a:r>
            <a:endParaRPr lang="en-US" sz="1100"/>
          </a:p>
        </p:txBody>
      </p:sp>
      <p:sp>
        <p:nvSpPr>
          <p:cNvPr name="AutoShape 14" id="14"/>
          <p:cNvSpPr/>
          <p:nvPr/>
        </p:nvSpPr>
        <p:spPr>
          <a:xfrm>
            <a:off x="7358111" y="3369292"/>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5" id="15"/>
          <p:cNvSpPr txBox="true"/>
          <p:nvPr/>
        </p:nvSpPr>
        <p:spPr>
          <a:xfrm>
            <a:off x="7295285" y="2774971"/>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How to Use Binance</a:t>
            </a:r>
            <a:endParaRPr lang="en-US" sz="1100"/>
          </a:p>
        </p:txBody>
      </p:sp>
      <p:pic>
        <p:nvPicPr>
          <p:cNvPr name="image2.png" id="16"/>
          <p:cNvPicPr>
            <a:picLocks noChangeAspect="true"/>
          </p:cNvPicPr>
          <p:nvPr/>
        </p:nvPicPr>
        <p:blipFill>
          <a:blip r:embed="rId3"/>
          <a:stretch>
            <a:fillRect t="0" l="0" b="0" r="0"/>
          </a:stretch>
        </p:blipFill>
        <p:spPr>
          <a:xfrm>
            <a:off x="6996093" y="1568450"/>
            <a:ext cx="1561376" cy="1039290"/>
          </a:xfrm>
          <a:prstGeom prst="rect">
            <a:avLst/>
          </a:prstGeom>
        </p:spPr>
      </p:pic>
      <p:sp>
        <p:nvSpPr>
          <p:cNvPr name="AutoShape 17" id="17"/>
          <p:cNvSpPr/>
          <p:nvPr/>
        </p:nvSpPr>
        <p:spPr>
          <a:xfrm>
            <a:off x="11523321" y="4170535"/>
            <a:ext cx="954107" cy="1015663"/>
          </a:xfrm>
          <a:prstGeom prst="rect">
            <a:avLst/>
          </a:prstGeom>
          <a:noFill/>
        </p:spPr>
        <p:txBody>
          <a:bodyPr vert="horz" anchor="t" wrap="none" tIns="45720" lIns="91440" bIns="45720" rIns="91440">
            <a:spAutoFit/>
          </a:bodyPr>
          <a:p>
            <a:pPr fontAlgn="auto" algn="l" indent="0" marR="0" marL="0">
              <a:lnSpc>
                <a:spcPct val="100000"/>
              </a:lnSpc>
              <a:spcBef>
                <a:spcPct val="0"/>
              </a:spcBef>
              <a:spcAft>
                <a:spcPct val="0"/>
              </a:spcAft>
            </a:pPr>
            <a:r>
              <a:rPr lang="zh-CN" b="true" i="false" sz="6000" baseline="0" u="none" altLang="en-US">
                <a:ln/>
                <a:solidFill>
                  <a:srgbClr val="C857F7"/>
                </a:solidFill>
                <a:effectLst>
                  <a:outerShdw algn="tl" blurRad="12700" dir="2700000" dist="25400">
                    <a:srgbClr val="000000">
                      <a:alpha val="43137"/>
                    </a:srgbClr>
                  </a:outerShdw>
                </a:effectLst>
                <a:latin typeface="Agency FB"/>
                <a:ea typeface="Agency FB"/>
              </a:rPr>
              <a:t>“</a:t>
            </a:r>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 presetClass="entr" presetSubtype="4" repeatCount="1000" spd="100%" accel="0%" decel="0%" fill="hold" nodeType="afterEffect">
                                  <p:stCondLst>
                                    <p:cond delay="0"/>
                                  </p:stCondLst>
                                  <p:childTnLst>
                                    <p:anim calcmode="lin" valueType="num">
                                      <p:cBhvr additive="base">
                                        <p:cTn id="7" dur="500" repeatCount="1000" spd="100%" accel="0%" decel="0%" fill="hold"/>
                                        <p:tgtEl>
                                          <p:spTgt spid="5"/>
                                        </p:tgtEl>
                                        <p:attrNameLst>
                                          <p:attrName>ppt_x</p:attrName>
                                        </p:attrNameLst>
                                      </p:cBhvr>
                                      <p:tavLst>
                                        <p:tav fmla="" tm="0">
                                          <p:val>
                                            <p:strVal val="#ppt_x"/>
                                          </p:val>
                                        </p:tav>
                                        <p:tav fmla="" tm="100000">
                                          <p:val>
                                            <p:strVal val="#ppt_x"/>
                                          </p:val>
                                        </p:tav>
                                      </p:tavLst>
                                    </p:anim>
                                    <p:anim calcmode="lin" valueType="num">
                                      <p:cBhvr additive="base">
                                        <p:cTn id="8" dur="500" repeatCount="1000" spd="100%" accel="0%" decel="0%" fill="hold"/>
                                        <p:tgtEl>
                                          <p:spTgt spid="5"/>
                                        </p:tgtEl>
                                        <p:attrNameLst>
                                          <p:attrName>ppt_y</p:attrName>
                                        </p:attrNameLst>
                                      </p:cBhvr>
                                      <p:tavLst>
                                        <p:tav fmla="" tm="0">
                                          <p:val>
                                            <p:strVal val="1+#ppt_h/2"/>
                                          </p:val>
                                        </p:tav>
                                        <p:tav fmla="" tm="100000">
                                          <p:val>
                                            <p:strVal val="#ppt_y"/>
                                          </p:val>
                                        </p:tav>
                                      </p:tavLst>
                                    </p:anim>
                                    <p:set>
                                      <p:cBhvr>
                                        <p:cTn id="6" dur="1" repeatCount="1000" spd="100%" accel="0%" decel="0%" fill="hold">
                                          <p:stCondLst>
                                            <p:cond delay="0"/>
                                          </p:stCondLst>
                                        </p:cTn>
                                        <p:tgtEl>
                                          <p:spTgt spid="5"/>
                                        </p:tgtEl>
                                        <p:attrNameLst>
                                          <p:attrName>style.visibility</p:attrName>
                                        </p:attrNameLst>
                                      </p:cBhvr>
                                      <p:to>
                                        <p:strVal val="visible"/>
                                      </p:to>
                                    </p:set>
                                  </p:childTnLst>
                                </p:cTn>
                              </p:par>
                            </p:childTnLst>
                          </p:cTn>
                        </p:par>
                        <p:par>
                          <p:cTn id="9" repeatCount="1000" spd="100%" accel="0%" decel="0%" fill="hold">
                            <p:stCondLst>
                              <p:cond delay="500"/>
                            </p:stCondLst>
                            <p:childTnLst>
                              <p:par>
                                <p:cTn id="10" presetID="2" presetClass="entr" presetSubtype="4" repeatCount="1000" spd="100%" accel="0%" decel="0%" fill="hold" nodeType="afterEffect">
                                  <p:stCondLst>
                                    <p:cond delay="0"/>
                                  </p:stCondLst>
                                  <p:childTnLst>
                                    <p:anim calcmode="lin" valueType="num">
                                      <p:cBhvr additive="base">
                                        <p:cTn id="12" dur="500" repeatCount="1000" spd="100%" accel="0%" decel="0%" fill="hold"/>
                                        <p:tgtEl>
                                          <p:spTgt spid="6"/>
                                        </p:tgtEl>
                                        <p:attrNameLst>
                                          <p:attrName>ppt_x</p:attrName>
                                        </p:attrNameLst>
                                      </p:cBhvr>
                                      <p:tavLst>
                                        <p:tav fmla="" tm="0">
                                          <p:val>
                                            <p:strVal val="#ppt_x"/>
                                          </p:val>
                                        </p:tav>
                                        <p:tav fmla="" tm="100000">
                                          <p:val>
                                            <p:strVal val="#ppt_x"/>
                                          </p:val>
                                        </p:tav>
                                      </p:tavLst>
                                    </p:anim>
                                    <p:anim calcmode="lin" valueType="num">
                                      <p:cBhvr additive="base">
                                        <p:cTn id="13" dur="500" repeatCount="1000" spd="100%" accel="0%" decel="0%" fill="hold"/>
                                        <p:tgtEl>
                                          <p:spTgt spid="6"/>
                                        </p:tgtEl>
                                        <p:attrNameLst>
                                          <p:attrName>ppt_y</p:attrName>
                                        </p:attrNameLst>
                                      </p:cBhvr>
                                      <p:tavLst>
                                        <p:tav fmla="" tm="0">
                                          <p:val>
                                            <p:strVal val="1+#ppt_h/2"/>
                                          </p:val>
                                        </p:tav>
                                        <p:tav fmla="" tm="100000">
                                          <p:val>
                                            <p:strVal val="#ppt_y"/>
                                          </p:val>
                                        </p:tav>
                                      </p:tavLst>
                                    </p:anim>
                                    <p:set>
                                      <p:cBhvr>
                                        <p:cTn id="11" dur="1" repeatCount="1000" spd="100%" accel="0%" decel="0%" fill="hold">
                                          <p:stCondLst>
                                            <p:cond delay="0"/>
                                          </p:stCondLst>
                                        </p:cTn>
                                        <p:tgtEl>
                                          <p:spTgt spid="6"/>
                                        </p:tgtEl>
                                        <p:attrNameLst>
                                          <p:attrName>style.visibility</p:attrName>
                                        </p:attrNameLst>
                                      </p:cBhvr>
                                      <p:to>
                                        <p:strVal val="visible"/>
                                      </p:to>
                                    </p:set>
                                  </p:childTnLst>
                                </p:cTn>
                              </p:par>
                            </p:childTnLst>
                          </p:cTn>
                        </p:par>
                        <p:par>
                          <p:cTn id="14" repeatCount="1000" spd="100%" accel="0%" decel="0%" fill="hold">
                            <p:stCondLst>
                              <p:cond delay="1000"/>
                            </p:stCondLst>
                            <p:childTnLst>
                              <p:par>
                                <p:cTn id="15" presetID="10" presetClass="entr" presetSubtype="0" repeatCount="1000" spd="100%" accel="0%" decel="0%" fill="hold" grpId="0" nodeType="afterEffect">
                                  <p:stCondLst>
                                    <p:cond delay="0"/>
                                  </p:stCondLst>
                                  <p:childTnLst>
                                    <p:animEffect filter="fade" transition="in">
                                      <p:cBhvr>
                                        <p:cTn id="17" dur="250" repeatCount="1000" spd="100%" accel="0%" decel="0%"/>
                                        <p:tgtEl>
                                          <p:spTgt spid="3"/>
                                        </p:tgtEl>
                                      </p:cBhvr>
                                    </p:animEffect>
                                    <p:set>
                                      <p:cBhvr>
                                        <p:cTn id="16" dur="1" repeatCount="1000" spd="100%" accel="0%" decel="0%" fill="hold">
                                          <p:stCondLst>
                                            <p:cond delay="0"/>
                                          </p:stCondLst>
                                        </p:cTn>
                                        <p:tgtEl>
                                          <p:spTgt spid="3"/>
                                        </p:tgtEl>
                                        <p:attrNameLst>
                                          <p:attrName>style.visibility</p:attrName>
                                        </p:attrNameLst>
                                      </p:cBhvr>
                                      <p:to>
                                        <p:strVal val="visible"/>
                                      </p:to>
                                    </p:set>
                                  </p:childTnLst>
                                </p:cTn>
                              </p:par>
                            </p:childTnLst>
                          </p:cTn>
                        </p:par>
                        <p:par>
                          <p:cTn id="18" repeatCount="1000" spd="100%" accel="0%" decel="0%" fill="hold">
                            <p:stCondLst>
                              <p:cond delay="1250"/>
                            </p:stCondLst>
                            <p:childTnLst>
                              <p:par>
                                <p:cTn id="19" presetID="10" presetClass="entr" presetSubtype="0" repeatCount="1000" spd="100%" accel="0%" decel="0%" fill="hold" grpId="0" nodeType="afterEffect">
                                  <p:stCondLst>
                                    <p:cond delay="0"/>
                                  </p:stCondLst>
                                  <p:childTnLst>
                                    <p:animEffect filter="fade" transition="in">
                                      <p:cBhvr>
                                        <p:cTn id="21" dur="250" repeatCount="1000" spd="100%" accel="0%" decel="0%"/>
                                        <p:tgtEl>
                                          <p:spTgt spid="4"/>
                                        </p:tgtEl>
                                      </p:cBhvr>
                                    </p:animEffect>
                                    <p:set>
                                      <p:cBhvr>
                                        <p:cTn id="20" dur="1" repeatCount="1000" spd="100%" accel="0%" decel="0%" fill="hold">
                                          <p:stCondLst>
                                            <p:cond delay="0"/>
                                          </p:stCondLst>
                                        </p:cTn>
                                        <p:tgtEl>
                                          <p:spTgt spid="4"/>
                                        </p:tgtEl>
                                        <p:attrNameLst>
                                          <p:attrName>style.visibility</p:attrName>
                                        </p:attrNameLst>
                                      </p:cBhvr>
                                      <p:to>
                                        <p:strVal val="visible"/>
                                      </p:to>
                                    </p:set>
                                  </p:childTnLst>
                                </p:cTn>
                              </p:par>
                            </p:childTnLst>
                          </p:cTn>
                        </p:par>
                        <p:par>
                          <p:cTn id="22" repeatCount="1000" spd="100%" accel="0%" decel="0%" fill="hold">
                            <p:stCondLst>
                              <p:cond delay="1500"/>
                            </p:stCondLst>
                            <p:childTnLst>
                              <p:par>
                                <p:cTn id="23" presetID="1" presetClass="entr" presetSubtype="0" repeatCount="1000" spd="100%" accel="0%" decel="0%" fill="hold" grpId="0" nodeType="afterEffect">
                                  <p:stCondLst>
                                    <p:cond delay="0"/>
                                  </p:stCondLst>
                                  <p:childTnLst>
                                    <p:set>
                                      <p:cBhvr>
                                        <p:cTn id="24" dur="1" repeatCount="1000" spd="100%" accel="0%" decel="0%" fill="hold">
                                          <p:stCondLst>
                                            <p:cond delay="0"/>
                                          </p:stCondLst>
                                        </p:cTn>
                                        <p:tgtEl>
                                          <p:spTgt spid="8"/>
                                        </p:tgtEl>
                                        <p:attrNameLst>
                                          <p:attrName>style.visibility</p:attrName>
                                        </p:attrNameLst>
                                      </p:cBhvr>
                                      <p:to>
                                        <p:strVal val="visible"/>
                                      </p:to>
                                    </p:set>
                                  </p:childTnLst>
                                </p:cTn>
                              </p:par>
                              <p:par>
                                <p:cTn id="25" presetID="9" presetClass="entr" presetSubtype="0" repeatCount="1000" spd="100%" accel="0%" decel="0%" fill="hold" grpId="0" nodeType="withEffect">
                                  <p:stCondLst>
                                    <p:cond delay="0"/>
                                  </p:stCondLst>
                                  <p:childTnLst>
                                    <p:animEffect filter="dissolve" transition="in">
                                      <p:cBhvr>
                                        <p:cTn id="27" dur="500" repeatCount="1000" spd="100%" accel="0%" decel="0%"/>
                                        <p:tgtEl>
                                          <p:spTgt spid="10"/>
                                        </p:tgtEl>
                                      </p:cBhvr>
                                    </p:animEffect>
                                    <p:set>
                                      <p:cBhvr>
                                        <p:cTn id="26" dur="1" repeatCount="1000" spd="100%" accel="0%" decel="0%" fill="hold">
                                          <p:stCondLst>
                                            <p:cond delay="0"/>
                                          </p:stCondLst>
                                        </p:cTn>
                                        <p:tgtEl>
                                          <p:spTgt spid="10"/>
                                        </p:tgtEl>
                                        <p:attrNameLst>
                                          <p:attrName>style.visibility</p:attrName>
                                        </p:attrNameLst>
                                      </p:cBhvr>
                                      <p:to>
                                        <p:strVal val="visible"/>
                                      </p:to>
                                    </p:set>
                                  </p:childTnLst>
                                </p:cTn>
                              </p:par>
                              <p:par>
                                <p:cTn id="28" presetID="9" presetClass="entr" presetSubtype="0" repeatCount="1000" spd="100%" accel="0%" decel="0%" fill="hold" grpId="0" nodeType="withEffect">
                                  <p:stCondLst>
                                    <p:cond delay="0"/>
                                  </p:stCondLst>
                                  <p:childTnLst>
                                    <p:animEffect filter="dissolve" transition="in">
                                      <p:cBhvr>
                                        <p:cTn id="30" dur="500" repeatCount="1000" spd="100%" accel="0%" decel="0%"/>
                                        <p:tgtEl>
                                          <p:spTgt spid="11"/>
                                        </p:tgtEl>
                                      </p:cBhvr>
                                    </p:animEffect>
                                    <p:set>
                                      <p:cBhvr>
                                        <p:cTn id="29" dur="1" repeatCount="1000" spd="100%" accel="0%" decel="0%" fill="hold">
                                          <p:stCondLst>
                                            <p:cond delay="0"/>
                                          </p:stCondLst>
                                        </p:cTn>
                                        <p:tgtEl>
                                          <p:spTgt spid="11"/>
                                        </p:tgtEl>
                                        <p:attrNameLst>
                                          <p:attrName>style.visibility</p:attrName>
                                        </p:attrNameLst>
                                      </p:cBhvr>
                                      <p:to>
                                        <p:strVal val="visible"/>
                                      </p:to>
                                    </p:set>
                                  </p:childTnLst>
                                </p:cTn>
                              </p:par>
                              <p:par>
                                <p:cTn id="31" presetID="22" presetClass="entr" presetSubtype="4" repeatCount="1000" spd="100%" accel="0%" decel="0%" fill="hold" grpId="0" nodeType="withEffect">
                                  <p:stCondLst>
                                    <p:cond delay="0"/>
                                  </p:stCondLst>
                                  <p:childTnLst>
                                    <p:animEffect filter="wipe(down)" transition="in">
                                      <p:cBhvr>
                                        <p:cTn id="33" dur="500" repeatCount="1000" spd="100%" accel="0%" decel="0%"/>
                                        <p:tgtEl>
                                          <p:spTgt spid="9"/>
                                        </p:tgtEl>
                                      </p:cBhvr>
                                    </p:animEffect>
                                    <p:set>
                                      <p:cBhvr>
                                        <p:cTn id="32" dur="1" repeatCount="1000" spd="100%" accel="0%" decel="0%" fill="hold">
                                          <p:stCondLst>
                                            <p:cond delay="0"/>
                                          </p:stCondLst>
                                        </p:cTn>
                                        <p:tgtEl>
                                          <p:spTgt spid="9"/>
                                        </p:tgtEl>
                                        <p:attrNameLst>
                                          <p:attrName>style.visibility</p:attrName>
                                        </p:attrNameLst>
                                      </p:cBhvr>
                                      <p:to>
                                        <p:strVal val="visible"/>
                                      </p:to>
                                    </p:set>
                                  </p:childTnLst>
                                </p:cTn>
                              </p:par>
                            </p:childTnLst>
                          </p:cTn>
                        </p:par>
                        <p:par>
                          <p:cTn id="34" repeatCount="1000" spd="100%" accel="0%" decel="0%" fill="hold">
                            <p:stCondLst>
                              <p:cond delay="2000"/>
                            </p:stCondLst>
                            <p:childTnLst>
                              <p:par>
                                <p:cTn id="35" presetID="10" presetClass="entr" presetSubtype="0" repeatCount="1000" spd="100%" accel="0%" decel="0%" fill="hold" grpId="0" nodeType="afterEffect">
                                  <p:stCondLst>
                                    <p:cond delay="0"/>
                                  </p:stCondLst>
                                  <p:childTnLst>
                                    <p:animEffect filter="fade" transition="in">
                                      <p:cBhvr>
                                        <p:cTn id="37" dur="250" repeatCount="1000" spd="100%" accel="0%" decel="0%"/>
                                        <p:tgtEl>
                                          <p:spTgt spid="12"/>
                                        </p:tgtEl>
                                      </p:cBhvr>
                                    </p:animEffect>
                                    <p:set>
                                      <p:cBhvr>
                                        <p:cTn id="36" dur="1" repeatCount="1000" spd="100%" accel="0%" decel="0%" fill="hold">
                                          <p:stCondLst>
                                            <p:cond delay="0"/>
                                          </p:stCondLst>
                                        </p:cTn>
                                        <p:tgtEl>
                                          <p:spTgt spid="12"/>
                                        </p:tgtEl>
                                        <p:attrNameLst>
                                          <p:attrName>style.visibility</p:attrName>
                                        </p:attrNameLst>
                                      </p:cBhvr>
                                      <p:to>
                                        <p:strVal val="visible"/>
                                      </p:to>
                                    </p:set>
                                  </p:childTnLst>
                                </p:cTn>
                              </p:par>
                              <p:par>
                                <p:cTn id="38" presetID="9" presetClass="entr" presetSubtype="0" repeatCount="1000" spd="100%" accel="0%" decel="0%" fill="hold" grpId="0" nodeType="withEffect">
                                  <p:stCondLst>
                                    <p:cond delay="0"/>
                                  </p:stCondLst>
                                  <p:childTnLst>
                                    <p:animEffect filter="dissolve" transition="in">
                                      <p:cBhvr>
                                        <p:cTn id="40" dur="500" repeatCount="1000" spd="100%" accel="0%" decel="0%"/>
                                        <p:tgtEl>
                                          <p:spTgt spid="14"/>
                                        </p:tgtEl>
                                      </p:cBhvr>
                                    </p:animEffect>
                                    <p:set>
                                      <p:cBhvr>
                                        <p:cTn id="39" dur="1" repeatCount="1000" spd="100%" accel="0%" decel="0%" fill="hold">
                                          <p:stCondLst>
                                            <p:cond delay="0"/>
                                          </p:stCondLst>
                                        </p:cTn>
                                        <p:tgtEl>
                                          <p:spTgt spid="14"/>
                                        </p:tgtEl>
                                        <p:attrNameLst>
                                          <p:attrName>style.visibility</p:attrName>
                                        </p:attrNameLst>
                                      </p:cBhvr>
                                      <p:to>
                                        <p:strVal val="visible"/>
                                      </p:to>
                                    </p:set>
                                  </p:childTnLst>
                                </p:cTn>
                              </p:par>
                              <p:par>
                                <p:cTn id="41" presetID="9" presetClass="entr" presetSubtype="0" repeatCount="1000" spd="100%" accel="0%" decel="0%" fill="hold" grpId="0" nodeType="withEffect">
                                  <p:stCondLst>
                                    <p:cond delay="0"/>
                                  </p:stCondLst>
                                  <p:childTnLst>
                                    <p:animEffect filter="dissolve" transition="in">
                                      <p:cBhvr>
                                        <p:cTn id="43" dur="500" repeatCount="1000" spd="100%" accel="0%" decel="0%"/>
                                        <p:tgtEl>
                                          <p:spTgt spid="15"/>
                                        </p:tgtEl>
                                      </p:cBhvr>
                                    </p:animEffect>
                                    <p:set>
                                      <p:cBhvr>
                                        <p:cTn id="42" dur="1" repeatCount="1000" spd="100%" accel="0%" decel="0%" fill="hold">
                                          <p:stCondLst>
                                            <p:cond delay="0"/>
                                          </p:stCondLst>
                                        </p:cTn>
                                        <p:tgtEl>
                                          <p:spTgt spid="15"/>
                                        </p:tgtEl>
                                        <p:attrNameLst>
                                          <p:attrName>style.visibility</p:attrName>
                                        </p:attrNameLst>
                                      </p:cBhvr>
                                      <p:to>
                                        <p:strVal val="visible"/>
                                      </p:to>
                                    </p:set>
                                  </p:childTnLst>
                                </p:cTn>
                              </p:par>
                              <p:par>
                                <p:cTn id="44" presetID="22" presetClass="entr" presetSubtype="4" repeatCount="1000" spd="100%" accel="0%" decel="0%" fill="hold" grpId="0" nodeType="withEffect">
                                  <p:stCondLst>
                                    <p:cond delay="0"/>
                                  </p:stCondLst>
                                  <p:childTnLst>
                                    <p:animEffect filter="wipe(down)" transition="in">
                                      <p:cBhvr>
                                        <p:cTn id="46" dur="500" repeatCount="1000" spd="100%" accel="0%" decel="0%"/>
                                        <p:tgtEl>
                                          <p:spTgt spid="13"/>
                                        </p:tgtEl>
                                      </p:cBhvr>
                                    </p:animEffect>
                                    <p:set>
                                      <p:cBhvr>
                                        <p:cTn id="45" dur="1" repeatCount="1000" spd="100%" accel="0%" decel="0%" fill="hold">
                                          <p:stCondLst>
                                            <p:cond delay="0"/>
                                          </p:stCondLst>
                                        </p:cTn>
                                        <p:tgtEl>
                                          <p:spTgt spid="13"/>
                                        </p:tgtEl>
                                        <p:attrNameLst>
                                          <p:attrName>style.visibility</p:attrName>
                                        </p:attrNameLst>
                                      </p:cBhvr>
                                      <p:to>
                                        <p:strVal val="visible"/>
                                      </p:to>
                                    </p:set>
                                  </p:childTnLst>
                                </p:cTn>
                              </p:par>
                            </p:childTnLst>
                          </p:cTn>
                        </p:par>
                        <p:par>
                          <p:cTn id="47" repeatCount="1000" spd="100%" accel="0%" decel="0%" fill="hold">
                            <p:stCondLst>
                              <p:cond delay="2500"/>
                            </p:stCondLst>
                            <p:childTnLst>
                              <p:par>
                                <p:cTn id="48" presetID="2" presetClass="entr" presetSubtype="4" repeatCount="1000" spd="100%" accel="0%" decel="0%" fill="hold" nodeType="afterEffect">
                                  <p:stCondLst>
                                    <p:cond delay="0"/>
                                  </p:stCondLst>
                                  <p:childTnLst>
                                    <p:anim calcmode="lin" valueType="num">
                                      <p:cBhvr additive="base">
                                        <p:cTn id="50" dur="500" repeatCount="1000" spd="100%" accel="0%" decel="0%" fill="hold"/>
                                        <p:tgtEl>
                                          <p:spTgt spid="16"/>
                                        </p:tgtEl>
                                        <p:attrNameLst>
                                          <p:attrName>ppt_x</p:attrName>
                                        </p:attrNameLst>
                                      </p:cBhvr>
                                      <p:tavLst>
                                        <p:tav fmla="" tm="0">
                                          <p:val>
                                            <p:strVal val="#ppt_x"/>
                                          </p:val>
                                        </p:tav>
                                        <p:tav fmla="" tm="100000">
                                          <p:val>
                                            <p:strVal val="#ppt_x"/>
                                          </p:val>
                                        </p:tav>
                                      </p:tavLst>
                                    </p:anim>
                                    <p:anim calcmode="lin" valueType="num">
                                      <p:cBhvr additive="base">
                                        <p:cTn id="51" dur="500" repeatCount="1000" spd="100%" accel="0%" decel="0%" fill="hold"/>
                                        <p:tgtEl>
                                          <p:spTgt spid="16"/>
                                        </p:tgtEl>
                                        <p:attrNameLst>
                                          <p:attrName>ppt_y</p:attrName>
                                        </p:attrNameLst>
                                      </p:cBhvr>
                                      <p:tavLst>
                                        <p:tav fmla="" tm="0">
                                          <p:val>
                                            <p:strVal val="1+#ppt_h/2"/>
                                          </p:val>
                                        </p:tav>
                                        <p:tav fmla="" tm="100000">
                                          <p:val>
                                            <p:strVal val="#ppt_y"/>
                                          </p:val>
                                        </p:tav>
                                      </p:tavLst>
                                    </p:anim>
                                    <p:set>
                                      <p:cBhvr>
                                        <p:cTn id="49" dur="1" repeatCount="1000" spd="100%" accel="0%" decel="0%" fill="hold">
                                          <p:stCondLst>
                                            <p:cond delay="0"/>
                                          </p:stCondLst>
                                        </p:cTn>
                                        <p:tgtEl>
                                          <p:spTgt spid="16"/>
                                        </p:tgtEl>
                                        <p:attrNameLst>
                                          <p:attrName>style.visibility</p:attrName>
                                        </p:attrNameLst>
                                      </p:cBhvr>
                                      <p:to>
                                        <p:strVal val="visible"/>
                                      </p:to>
                                    </p:set>
                                  </p:childTnLst>
                                </p:cTn>
                              </p:par>
                            </p:childTnLst>
                          </p:cTn>
                        </p:par>
                        <p:par>
                          <p:cTn id="52" repeatCount="1000" spd="100%" accel="0%" decel="0%" fill="hold">
                            <p:stCondLst>
                              <p:cond delay="3000"/>
                            </p:stCondLst>
                            <p:childTnLst>
                              <p:par>
                                <p:cTn id="53" presetID="10" presetClass="entr" presetSubtype="0" repeatCount="1000" spd="100%" accel="0%" decel="0%" fill="hold" grpId="0" nodeType="afterEffect">
                                  <p:stCondLst>
                                    <p:cond delay="0"/>
                                  </p:stCondLst>
                                  <p:childTnLst>
                                    <p:animEffect filter="fade" transition="in">
                                      <p:cBhvr>
                                        <p:cTn id="55" dur="250" repeatCount="1000" spd="100%" accel="0%" decel="0%"/>
                                        <p:tgtEl>
                                          <p:spTgt spid="17"/>
                                        </p:tgtEl>
                                      </p:cBhvr>
                                    </p:animEffect>
                                    <p:set>
                                      <p:cBhvr>
                                        <p:cTn id="54" dur="1" repeatCount="1000" spd="100%" accel="0%" decel="0%"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3"/>
      <p:bldP grpId="0" spid="4"/>
      <p:bldP grpId="0" spid="8"/>
      <p:bldP grpId="0" spid="9"/>
      <p:bldP grpId="0" spid="10" animBg="true"/>
      <p:bldP grpId="0" spid="11"/>
      <p:bldP grpId="0" spid="12"/>
      <p:bldP grpId="0" spid="13"/>
      <p:bldP grpId="0" spid="14" animBg="true"/>
      <p:bldP grpId="0" spid="15"/>
      <p:bldP grpId="0" spid="17"/>
    </p:bldLst>
  </p:timing>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07</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Getting Started with Crypto Wallets</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29365" y="34567"/>
            <a:ext cx="2833350" cy="1885948"/>
          </a:xfrm>
          <a:prstGeom prst="rect">
            <a:avLst/>
          </a:prstGeom>
        </p:spPr>
      </p:pic>
      <p:sp>
        <p:nvSpPr>
          <p:cNvPr name="TextBox 3" id="3"/>
          <p:cNvSpPr txBox="true"/>
          <p:nvPr/>
        </p:nvSpPr>
        <p:spPr>
          <a:xfrm>
            <a:off x="947396" y="603711"/>
            <a:ext cx="5327957"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a Crypto Wallet?</a:t>
            </a:r>
            <a:endParaRPr lang="en-US" sz="1100"/>
          </a:p>
        </p:txBody>
      </p:sp>
      <p:cxnSp>
        <p:nvCxnSpPr>
          <p:cNvPr name="Connector 4" id="4"/>
          <p:cNvCxnSpPr/>
          <p:nvPr/>
        </p:nvCxnSpPr>
        <p:spPr>
          <a:xfrm flipV="true">
            <a:off x="1262669" y="3295424"/>
            <a:ext cx="0" cy="3571266"/>
          </a:xfrm>
          <a:prstGeom prst="line">
            <a:avLst/>
          </a:prstGeom>
          <a:ln w="9525" cap="flat">
            <a:solidFill>
              <a:srgbClr val="C857F7"/>
            </a:solidFill>
            <a:prstDash val="solid"/>
            <a:tailEnd type="oval"/>
          </a:ln>
        </p:spPr>
      </p:cxnSp>
      <p:cxnSp>
        <p:nvCxnSpPr>
          <p:cNvPr name="Connector 5" id="5"/>
          <p:cNvCxnSpPr/>
          <p:nvPr/>
        </p:nvCxnSpPr>
        <p:spPr>
          <a:xfrm flipV="true">
            <a:off x="7194361" y="2535447"/>
            <a:ext cx="0" cy="5644046"/>
          </a:xfrm>
          <a:prstGeom prst="line">
            <a:avLst/>
          </a:prstGeom>
          <a:ln w="9525" cap="flat">
            <a:solidFill>
              <a:srgbClr val="C857F7"/>
            </a:solidFill>
            <a:prstDash val="solid"/>
            <a:tailEnd type="oval"/>
          </a:ln>
        </p:spPr>
      </p:cxnSp>
      <p:sp>
        <p:nvSpPr>
          <p:cNvPr name="TextBox 6" id="6"/>
          <p:cNvSpPr txBox="true"/>
          <p:nvPr/>
        </p:nvSpPr>
        <p:spPr>
          <a:xfrm>
            <a:off x="6685624" y="1402399"/>
            <a:ext cx="1115007" cy="1107996"/>
          </a:xfrm>
          <a:prstGeom prst="rect">
            <a:avLst/>
          </a:prstGeom>
          <a:noFill/>
        </p:spPr>
        <p:txBody>
          <a:bodyPr anchor="t" rtlCol="false" vert="horz" wrap="square" tIns="45720" lIns="91440" bIns="45720" rIns="91440">
            <a:spAutoFit/>
          </a:bodyPr>
          <a:lstStyle/>
          <a:p>
            <a:pPr algn="l" marL="0">
              <a:defRPr/>
            </a:pPr>
            <a:r>
              <a:rPr lang="en-US" b="true" i="false" sz="6600" spc="600" baseline="0" u="none">
                <a:solidFill>
                  <a:srgbClr val="C857F7"/>
                </a:solidFill>
                <a:latin typeface="Agency FB"/>
                <a:ea typeface="Agency FB"/>
              </a:rPr>
              <a:t>02</a:t>
            </a:r>
            <a:endParaRPr lang="en-US" sz="1100"/>
          </a:p>
        </p:txBody>
      </p:sp>
      <p:sp>
        <p:nvSpPr>
          <p:cNvPr name="TextBox 7" id="7"/>
          <p:cNvSpPr txBox="true"/>
          <p:nvPr/>
        </p:nvSpPr>
        <p:spPr>
          <a:xfrm>
            <a:off x="839981" y="2245900"/>
            <a:ext cx="1063297" cy="1107996"/>
          </a:xfrm>
          <a:prstGeom prst="rect">
            <a:avLst/>
          </a:prstGeom>
          <a:noFill/>
        </p:spPr>
        <p:txBody>
          <a:bodyPr anchor="t" rtlCol="false" vert="horz" wrap="square" tIns="45720" lIns="91440" bIns="45720" rIns="91440">
            <a:spAutoFit/>
          </a:bodyPr>
          <a:lstStyle/>
          <a:p>
            <a:pPr algn="l" marL="0">
              <a:defRPr/>
            </a:pPr>
            <a:r>
              <a:rPr lang="en-US" b="true" i="false" sz="6600" spc="600" baseline="0" u="none">
                <a:solidFill>
                  <a:srgbClr val="C857F7"/>
                </a:solidFill>
                <a:latin typeface="Agency FB"/>
                <a:ea typeface="Agency FB"/>
              </a:rPr>
              <a:t>01</a:t>
            </a:r>
            <a:endParaRPr lang="en-US" sz="1100"/>
          </a:p>
        </p:txBody>
      </p:sp>
      <p:sp>
        <p:nvSpPr>
          <p:cNvPr name="AutoShape 8" id="8"/>
          <p:cNvSpPr/>
          <p:nvPr/>
        </p:nvSpPr>
        <p:spPr>
          <a:xfrm>
            <a:off x="737907" y="2245900"/>
            <a:ext cx="1049524" cy="1049524"/>
          </a:xfrm>
          <a:prstGeom prst="ellipse">
            <a:avLst/>
          </a:prstGeom>
          <a:ln w="19050" cap="flat">
            <a:solidFill>
              <a:srgbClr val="C857F7"/>
            </a:solidFill>
            <a:prstDash val="solid"/>
            <a:tailEnd type="oval"/>
          </a:ln>
        </p:spPr>
        <p:txBody>
          <a:bodyPr vert="horz" anchor="ctr" tIns="45720" lIns="91440" bIns="45720" rIns="91440">
            <a:normAutofit/>
          </a:bodyPr>
          <a:p>
            <a:pPr algn="l" marL="0"/>
          </a:p>
        </p:txBody>
      </p:sp>
      <p:sp>
        <p:nvSpPr>
          <p:cNvPr name="AutoShape 9" id="9"/>
          <p:cNvSpPr/>
          <p:nvPr/>
        </p:nvSpPr>
        <p:spPr>
          <a:xfrm>
            <a:off x="6677027" y="1438834"/>
            <a:ext cx="1049524" cy="1049524"/>
          </a:xfrm>
          <a:prstGeom prst="ellipse">
            <a:avLst/>
          </a:prstGeom>
          <a:ln w="19050" cap="flat">
            <a:solidFill>
              <a:srgbClr val="C857F7"/>
            </a:solidFill>
            <a:prstDash val="solid"/>
            <a:tailEnd type="oval"/>
          </a:ln>
        </p:spPr>
        <p:txBody>
          <a:bodyPr vert="horz" anchor="ctr" tIns="45720" lIns="91440" bIns="45720" rIns="91440">
            <a:normAutofit/>
          </a:bodyPr>
          <a:p>
            <a:pPr algn="l" marL="0"/>
          </a:p>
        </p:txBody>
      </p:sp>
      <p:pic>
        <p:nvPicPr>
          <p:cNvPr name="image4.png" id="10"/>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11" id="11"/>
          <p:cNvSpPr txBox="true"/>
          <p:nvPr/>
        </p:nvSpPr>
        <p:spPr>
          <a:xfrm>
            <a:off x="1889505" y="3404613"/>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Crypto wallets come in various forms, including hot wallets (online) and cold wallets (offline). Hot wallets are convenient for everyday transactions, while cold wallets are more secure for long-term storage.</a:t>
            </a:r>
            <a:endParaRPr lang="en-US" sz="1100"/>
          </a:p>
        </p:txBody>
      </p:sp>
      <p:sp>
        <p:nvSpPr>
          <p:cNvPr name="AutoShape 12" id="12"/>
          <p:cNvSpPr/>
          <p:nvPr/>
        </p:nvSpPr>
        <p:spPr>
          <a:xfrm>
            <a:off x="1952331" y="3167647"/>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3" id="13"/>
          <p:cNvSpPr txBox="true"/>
          <p:nvPr/>
        </p:nvSpPr>
        <p:spPr>
          <a:xfrm>
            <a:off x="1889505" y="2750137"/>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Types of Wallets</a:t>
            </a:r>
            <a:endParaRPr lang="en-US" sz="1100"/>
          </a:p>
        </p:txBody>
      </p:sp>
      <p:sp>
        <p:nvSpPr>
          <p:cNvPr name="TextBox 14" id="14"/>
          <p:cNvSpPr txBox="true"/>
          <p:nvPr/>
        </p:nvSpPr>
        <p:spPr>
          <a:xfrm>
            <a:off x="7703099" y="2592875"/>
            <a:ext cx="4228036" cy="1993238"/>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Key security features of crypto wallets include two-factor authentication, encryption, and backup functionalities. Ensuring account security is crucial to protect cryptocurrency investments from unauthorized access.</a:t>
            </a:r>
            <a:endParaRPr lang="en-US" sz="1100"/>
          </a:p>
        </p:txBody>
      </p:sp>
      <p:sp>
        <p:nvSpPr>
          <p:cNvPr name="AutoShape 15" id="15"/>
          <p:cNvSpPr/>
          <p:nvPr/>
        </p:nvSpPr>
        <p:spPr>
          <a:xfrm>
            <a:off x="7765925" y="2355909"/>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6" id="16"/>
          <p:cNvSpPr txBox="true"/>
          <p:nvPr/>
        </p:nvSpPr>
        <p:spPr>
          <a:xfrm>
            <a:off x="7703099" y="1938399"/>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Security Features</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53" presetClass="entr" presetSubtype="16" repeatCount="1000" spd="100%" accel="0%" decel="0%" fill="hold" nodeType="withEffect">
                                  <p:stCondLst>
                                    <p:cond delay="0"/>
                                  </p:stCondLst>
                                  <p:childTnLst>
                                    <p:anim calcmode="lin" valueType="num">
                                      <p:cBhvr>
                                        <p:cTn id="7" dur="1000" repeatCount="1000" spd="100%" accel="0%" decel="0%" fill="hold"/>
                                        <p:tgtEl>
                                          <p:spTgt spid="2"/>
                                        </p:tgtEl>
                                        <p:attrNameLst>
                                          <p:attrName>ppt_w</p:attrName>
                                        </p:attrNameLst>
                                      </p:cBhvr>
                                      <p:tavLst>
                                        <p:tav fmla="" tm="0">
                                          <p:val>
                                            <p:fltVal val="0.0"/>
                                          </p:val>
                                        </p:tav>
                                        <p:tav fmla="" tm="100000">
                                          <p:val>
                                            <p:strVal val="#ppt_w"/>
                                          </p:val>
                                        </p:tav>
                                      </p:tavLst>
                                    </p:anim>
                                    <p:anim calcmode="lin" valueType="num">
                                      <p:cBhvr>
                                        <p:cTn id="8" dur="1000" repeatCount="1000" spd="100%" accel="0%" decel="0%" fill="hold"/>
                                        <p:tgtEl>
                                          <p:spTgt spid="2"/>
                                        </p:tgtEl>
                                        <p:attrNameLst>
                                          <p:attrName>ppt_h</p:attrName>
                                        </p:attrNameLst>
                                      </p:cBhvr>
                                      <p:tavLst>
                                        <p:tav fmla="" tm="0">
                                          <p:val>
                                            <p:fltVal val="0.0"/>
                                          </p:val>
                                        </p:tav>
                                        <p:tav fmla="" tm="100000">
                                          <p:val>
                                            <p:strVal val="#ppt_h"/>
                                          </p:val>
                                        </p:tav>
                                      </p:tavLst>
                                    </p:anim>
                                    <p:animEffect filter="fade" transition="in">
                                      <p:cBhvr>
                                        <p:cTn id="9" dur="1000" repeatCount="1000" spd="100%" accel="0%" decel="0%"/>
                                        <p:tgtEl>
                                          <p:spTgt spid="2"/>
                                        </p:tgtEl>
                                      </p:cBhvr>
                                    </p:animEffect>
                                    <p:set>
                                      <p:cBhvr>
                                        <p:cTn id="6" dur="1" repeatCount="1000" spd="100%" accel="0%" decel="0%" fill="hold">
                                          <p:stCondLst>
                                            <p:cond delay="0"/>
                                          </p:stCondLst>
                                        </p:cTn>
                                        <p:tgtEl>
                                          <p:spTgt spid="2"/>
                                        </p:tgtEl>
                                        <p:attrNameLst>
                                          <p:attrName>style.visibility</p:attrName>
                                        </p:attrNameLst>
                                      </p:cBhvr>
                                      <p:to>
                                        <p:strVal val="visible"/>
                                      </p:to>
                                    </p:set>
                                  </p:childTnLst>
                                </p:cTn>
                              </p:par>
                              <p:par>
                                <p:cTn id="10" presetID="9" presetClass="entr" presetSubtype="0" repeatCount="1000" spd="100%" accel="0%" decel="0%" fill="hold" grpId="0" nodeType="withEffect">
                                  <p:stCondLst>
                                    <p:cond delay="0"/>
                                  </p:stCondLst>
                                  <p:childTnLst>
                                    <p:animEffect filter="dissolve" transition="in">
                                      <p:cBhvr>
                                        <p:cTn id="12" dur="1000" repeatCount="1000" spd="100%" accel="0%" decel="0%"/>
                                        <p:tgtEl>
                                          <p:spTgt spid="3"/>
                                        </p:tgtEl>
                                      </p:cBhvr>
                                    </p:animEffect>
                                    <p:set>
                                      <p:cBhvr>
                                        <p:cTn id="11" dur="1" repeatCount="1000" spd="100%" accel="0%" decel="0%" fill="hold">
                                          <p:stCondLst>
                                            <p:cond delay="0"/>
                                          </p:stCondLst>
                                        </p:cTn>
                                        <p:tgtEl>
                                          <p:spTgt spid="3"/>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22" presetClass="entr" presetSubtype="4" repeatCount="1000" spd="100%" accel="0%" decel="0%" fill="hold" nodeType="afterEffect">
                                  <p:stCondLst>
                                    <p:cond delay="0"/>
                                  </p:stCondLst>
                                  <p:childTnLst>
                                    <p:animEffect filter="wipe(down)" transition="in">
                                      <p:cBhvr>
                                        <p:cTn id="16" dur="350" repeatCount="1000" spd="100%" accel="0%" decel="0%"/>
                                        <p:tgtEl>
                                          <p:spTgt spid="4"/>
                                        </p:tgtEl>
                                      </p:cBhvr>
                                    </p:animEffect>
                                    <p:set>
                                      <p:cBhvr>
                                        <p:cTn id="15" dur="1" repeatCount="1000" spd="100%" accel="0%" decel="0%" fill="hold">
                                          <p:stCondLst>
                                            <p:cond delay="0"/>
                                          </p:stCondLst>
                                        </p:cTn>
                                        <p:tgtEl>
                                          <p:spTgt spid="4"/>
                                        </p:tgtEl>
                                        <p:attrNameLst>
                                          <p:attrName>style.visibility</p:attrName>
                                        </p:attrNameLst>
                                      </p:cBhvr>
                                      <p:to>
                                        <p:strVal val="visible"/>
                                      </p:to>
                                    </p:set>
                                  </p:childTnLst>
                                </p:cTn>
                              </p:par>
                              <p:par>
                                <p:cTn id="17" presetID="21" presetClass="entr" presetSubtype="1" repeatCount="1000" spd="100%" accel="0%" decel="0%" fill="hold" grpId="0" nodeType="withEffect">
                                  <p:stCondLst>
                                    <p:cond delay="0"/>
                                  </p:stCondLst>
                                  <p:childTnLst>
                                    <p:animEffect filter="wheel(1)" transition="in">
                                      <p:cBhvr>
                                        <p:cTn id="19" dur="500" repeatCount="1000" spd="100%" accel="0%" decel="0%"/>
                                        <p:tgtEl>
                                          <p:spTgt spid="8"/>
                                        </p:tgtEl>
                                      </p:cBhvr>
                                    </p:animEffect>
                                    <p:set>
                                      <p:cBhvr>
                                        <p:cTn id="18" dur="1" repeatCount="1000" spd="100%" accel="0%" decel="0%" fill="hold">
                                          <p:stCondLst>
                                            <p:cond delay="0"/>
                                          </p:stCondLst>
                                        </p:cTn>
                                        <p:tgtEl>
                                          <p:spTgt spid="8"/>
                                        </p:tgtEl>
                                        <p:attrNameLst>
                                          <p:attrName>style.visibility</p:attrName>
                                        </p:attrNameLst>
                                      </p:cBhvr>
                                      <p:to>
                                        <p:strVal val="visible"/>
                                      </p:to>
                                    </p:set>
                                  </p:childTnLst>
                                </p:cTn>
                              </p:par>
                              <p:par>
                                <p:cTn id="20" presetID="53" presetClass="entr" presetSubtype="16" repeatCount="1000" spd="100%" accel="0%" decel="0%" fill="hold" grpId="0" nodeType="withEffect">
                                  <p:stCondLst>
                                    <p:cond delay="0"/>
                                  </p:stCondLst>
                                  <p:childTnLst>
                                    <p:anim calcmode="lin" valueType="num">
                                      <p:cBhvr>
                                        <p:cTn id="22" dur="300" repeatCount="1000" spd="100%" accel="0%" decel="0%" fill="hold"/>
                                        <p:tgtEl>
                                          <p:spTgt spid="7"/>
                                        </p:tgtEl>
                                        <p:attrNameLst>
                                          <p:attrName>ppt_w</p:attrName>
                                        </p:attrNameLst>
                                      </p:cBhvr>
                                      <p:tavLst>
                                        <p:tav fmla="" tm="0">
                                          <p:val>
                                            <p:fltVal val="0.0"/>
                                          </p:val>
                                        </p:tav>
                                        <p:tav fmla="" tm="100000">
                                          <p:val>
                                            <p:strVal val="#ppt_w"/>
                                          </p:val>
                                        </p:tav>
                                      </p:tavLst>
                                    </p:anim>
                                    <p:anim calcmode="lin" valueType="num">
                                      <p:cBhvr>
                                        <p:cTn id="23" dur="300" repeatCount="1000" spd="100%" accel="0%" decel="0%" fill="hold"/>
                                        <p:tgtEl>
                                          <p:spTgt spid="7"/>
                                        </p:tgtEl>
                                        <p:attrNameLst>
                                          <p:attrName>ppt_h</p:attrName>
                                        </p:attrNameLst>
                                      </p:cBhvr>
                                      <p:tavLst>
                                        <p:tav fmla="" tm="0">
                                          <p:val>
                                            <p:fltVal val="0.0"/>
                                          </p:val>
                                        </p:tav>
                                        <p:tav fmla="" tm="100000">
                                          <p:val>
                                            <p:strVal val="#ppt_h"/>
                                          </p:val>
                                        </p:tav>
                                      </p:tavLst>
                                    </p:anim>
                                    <p:animEffect filter="fade" transition="in">
                                      <p:cBhvr>
                                        <p:cTn id="24" dur="300" repeatCount="1000" spd="100%" accel="0%" decel="0%"/>
                                        <p:tgtEl>
                                          <p:spTgt spid="7"/>
                                        </p:tgtEl>
                                      </p:cBhvr>
                                    </p:animEffect>
                                    <p:set>
                                      <p:cBhvr>
                                        <p:cTn id="21" dur="1" repeatCount="1000" spd="100%" accel="0%" decel="0%" fill="hold">
                                          <p:stCondLst>
                                            <p:cond delay="0"/>
                                          </p:stCondLst>
                                        </p:cTn>
                                        <p:tgtEl>
                                          <p:spTgt spid="7"/>
                                        </p:tgtEl>
                                        <p:attrNameLst>
                                          <p:attrName>style.visibility</p:attrName>
                                        </p:attrNameLst>
                                      </p:cBhvr>
                                      <p:to>
                                        <p:strVal val="visible"/>
                                      </p:to>
                                    </p:set>
                                  </p:childTnLst>
                                </p:cTn>
                              </p:par>
                              <p:par>
                                <p:cTn id="25" presetID="22" presetClass="entr" presetSubtype="4" repeatCount="1000" spd="100%" accel="0%" decel="0%" fill="hold" nodeType="withEffect">
                                  <p:stCondLst>
                                    <p:cond delay="0"/>
                                  </p:stCondLst>
                                  <p:childTnLst>
                                    <p:animEffect filter="wipe(down)" transition="in">
                                      <p:cBhvr>
                                        <p:cTn id="27" dur="350" repeatCount="1000" spd="100%" accel="0%" decel="0%"/>
                                        <p:tgtEl>
                                          <p:spTgt spid="5"/>
                                        </p:tgtEl>
                                      </p:cBhvr>
                                    </p:animEffect>
                                    <p:set>
                                      <p:cBhvr>
                                        <p:cTn id="26" dur="1" repeatCount="1000" spd="100%" accel="0%" decel="0%" fill="hold">
                                          <p:stCondLst>
                                            <p:cond delay="0"/>
                                          </p:stCondLst>
                                        </p:cTn>
                                        <p:tgtEl>
                                          <p:spTgt spid="5"/>
                                        </p:tgtEl>
                                        <p:attrNameLst>
                                          <p:attrName>style.visibility</p:attrName>
                                        </p:attrNameLst>
                                      </p:cBhvr>
                                      <p:to>
                                        <p:strVal val="visible"/>
                                      </p:to>
                                    </p:set>
                                  </p:childTnLst>
                                </p:cTn>
                              </p:par>
                              <p:par>
                                <p:cTn id="28" presetID="21" presetClass="entr" presetSubtype="1" repeatCount="1000" spd="100%" accel="0%" decel="0%" fill="hold" grpId="0" nodeType="withEffect">
                                  <p:stCondLst>
                                    <p:cond delay="0"/>
                                  </p:stCondLst>
                                  <p:childTnLst>
                                    <p:animEffect filter="wheel(1)" transition="in">
                                      <p:cBhvr>
                                        <p:cTn id="30" dur="500" repeatCount="1000" spd="100%" accel="0%" decel="0%"/>
                                        <p:tgtEl>
                                          <p:spTgt spid="9"/>
                                        </p:tgtEl>
                                      </p:cBhvr>
                                    </p:animEffect>
                                    <p:set>
                                      <p:cBhvr>
                                        <p:cTn id="29" dur="1" repeatCount="1000" spd="100%" accel="0%" decel="0%" fill="hold">
                                          <p:stCondLst>
                                            <p:cond delay="0"/>
                                          </p:stCondLst>
                                        </p:cTn>
                                        <p:tgtEl>
                                          <p:spTgt spid="9"/>
                                        </p:tgtEl>
                                        <p:attrNameLst>
                                          <p:attrName>style.visibility</p:attrName>
                                        </p:attrNameLst>
                                      </p:cBhvr>
                                      <p:to>
                                        <p:strVal val="visible"/>
                                      </p:to>
                                    </p:set>
                                  </p:childTnLst>
                                </p:cTn>
                              </p:par>
                              <p:par>
                                <p:cTn id="31" presetID="53" presetClass="entr" presetSubtype="16" repeatCount="1000" spd="100%" accel="0%" decel="0%" fill="hold" grpId="0" nodeType="withEffect">
                                  <p:stCondLst>
                                    <p:cond delay="0"/>
                                  </p:stCondLst>
                                  <p:childTnLst>
                                    <p:anim calcmode="lin" valueType="num">
                                      <p:cBhvr>
                                        <p:cTn id="33" dur="300" repeatCount="1000" spd="100%" accel="0%" decel="0%" fill="hold"/>
                                        <p:tgtEl>
                                          <p:spTgt spid="6"/>
                                        </p:tgtEl>
                                        <p:attrNameLst>
                                          <p:attrName>ppt_w</p:attrName>
                                        </p:attrNameLst>
                                      </p:cBhvr>
                                      <p:tavLst>
                                        <p:tav fmla="" tm="0">
                                          <p:val>
                                            <p:fltVal val="0.0"/>
                                          </p:val>
                                        </p:tav>
                                        <p:tav fmla="" tm="100000">
                                          <p:val>
                                            <p:strVal val="#ppt_w"/>
                                          </p:val>
                                        </p:tav>
                                      </p:tavLst>
                                    </p:anim>
                                    <p:anim calcmode="lin" valueType="num">
                                      <p:cBhvr>
                                        <p:cTn id="34" dur="300" repeatCount="1000" spd="100%" accel="0%" decel="0%" fill="hold"/>
                                        <p:tgtEl>
                                          <p:spTgt spid="6"/>
                                        </p:tgtEl>
                                        <p:attrNameLst>
                                          <p:attrName>ppt_h</p:attrName>
                                        </p:attrNameLst>
                                      </p:cBhvr>
                                      <p:tavLst>
                                        <p:tav fmla="" tm="0">
                                          <p:val>
                                            <p:fltVal val="0.0"/>
                                          </p:val>
                                        </p:tav>
                                        <p:tav fmla="" tm="100000">
                                          <p:val>
                                            <p:strVal val="#ppt_h"/>
                                          </p:val>
                                        </p:tav>
                                      </p:tavLst>
                                    </p:anim>
                                    <p:animEffect filter="fade" transition="in">
                                      <p:cBhvr>
                                        <p:cTn id="35" dur="300" repeatCount="1000" spd="100%" accel="0%" decel="0%"/>
                                        <p:tgtEl>
                                          <p:spTgt spid="6"/>
                                        </p:tgtEl>
                                      </p:cBhvr>
                                    </p:animEffect>
                                    <p:set>
                                      <p:cBhvr>
                                        <p:cTn id="32" dur="1" repeatCount="1000" spd="100%" accel="0%" decel="0%" fill="hold">
                                          <p:stCondLst>
                                            <p:cond delay="0"/>
                                          </p:stCondLst>
                                        </p:cTn>
                                        <p:tgtEl>
                                          <p:spTgt spid="6"/>
                                        </p:tgtEl>
                                        <p:attrNameLst>
                                          <p:attrName>style.visibility</p:attrName>
                                        </p:attrNameLst>
                                      </p:cBhvr>
                                      <p:to>
                                        <p:strVal val="visible"/>
                                      </p:to>
                                    </p:set>
                                  </p:childTnLst>
                                </p:cTn>
                              </p:par>
                              <p:par>
                                <p:cTn id="36" presetID="9" presetClass="entr" presetSubtype="0" repeatCount="1000" spd="100%" accel="0%" decel="0%" fill="hold" grpId="0" nodeType="withEffect">
                                  <p:stCondLst>
                                    <p:cond delay="0"/>
                                  </p:stCondLst>
                                  <p:childTnLst>
                                    <p:animEffect filter="dissolve" transition="in">
                                      <p:cBhvr>
                                        <p:cTn id="38" dur="500" repeatCount="1000" spd="100%" accel="0%" decel="0%"/>
                                        <p:tgtEl>
                                          <p:spTgt spid="12"/>
                                        </p:tgtEl>
                                      </p:cBhvr>
                                    </p:animEffect>
                                    <p:set>
                                      <p:cBhvr>
                                        <p:cTn id="37" dur="1" repeatCount="1000" spd="100%" accel="0%" decel="0%" fill="hold">
                                          <p:stCondLst>
                                            <p:cond delay="0"/>
                                          </p:stCondLst>
                                        </p:cTn>
                                        <p:tgtEl>
                                          <p:spTgt spid="12"/>
                                        </p:tgtEl>
                                        <p:attrNameLst>
                                          <p:attrName>style.visibility</p:attrName>
                                        </p:attrNameLst>
                                      </p:cBhvr>
                                      <p:to>
                                        <p:strVal val="visible"/>
                                      </p:to>
                                    </p:set>
                                  </p:childTnLst>
                                </p:cTn>
                              </p:par>
                              <p:par>
                                <p:cTn id="39" presetID="9" presetClass="entr" presetSubtype="0" repeatCount="1000" spd="100%" accel="0%" decel="0%" fill="hold" grpId="0" nodeType="withEffect">
                                  <p:stCondLst>
                                    <p:cond delay="0"/>
                                  </p:stCondLst>
                                  <p:childTnLst>
                                    <p:animEffect filter="dissolve" transition="in">
                                      <p:cBhvr>
                                        <p:cTn id="41" dur="500" repeatCount="1000" spd="100%" accel="0%" decel="0%"/>
                                        <p:tgtEl>
                                          <p:spTgt spid="13"/>
                                        </p:tgtEl>
                                      </p:cBhvr>
                                    </p:animEffect>
                                    <p:set>
                                      <p:cBhvr>
                                        <p:cTn id="40" dur="1" repeatCount="1000" spd="100%" accel="0%" decel="0%" fill="hold">
                                          <p:stCondLst>
                                            <p:cond delay="0"/>
                                          </p:stCondLst>
                                        </p:cTn>
                                        <p:tgtEl>
                                          <p:spTgt spid="13"/>
                                        </p:tgtEl>
                                        <p:attrNameLst>
                                          <p:attrName>style.visibility</p:attrName>
                                        </p:attrNameLst>
                                      </p:cBhvr>
                                      <p:to>
                                        <p:strVal val="visible"/>
                                      </p:to>
                                    </p:set>
                                  </p:childTnLst>
                                </p:cTn>
                              </p:par>
                              <p:par>
                                <p:cTn id="42" presetID="22" presetClass="entr" presetSubtype="4" repeatCount="1000" spd="100%" accel="0%" decel="0%" fill="hold" grpId="0" nodeType="withEffect">
                                  <p:stCondLst>
                                    <p:cond delay="0"/>
                                  </p:stCondLst>
                                  <p:childTnLst>
                                    <p:animEffect filter="wipe(down)" transition="in">
                                      <p:cBhvr>
                                        <p:cTn id="44" dur="500" repeatCount="1000" spd="100%" accel="0%" decel="0%"/>
                                        <p:tgtEl>
                                          <p:spTgt spid="11"/>
                                        </p:tgtEl>
                                      </p:cBhvr>
                                    </p:animEffect>
                                    <p:set>
                                      <p:cBhvr>
                                        <p:cTn id="43" dur="1" repeatCount="1000" spd="100%" accel="0%" decel="0%" fill="hold">
                                          <p:stCondLst>
                                            <p:cond delay="0"/>
                                          </p:stCondLst>
                                        </p:cTn>
                                        <p:tgtEl>
                                          <p:spTgt spid="11"/>
                                        </p:tgtEl>
                                        <p:attrNameLst>
                                          <p:attrName>style.visibility</p:attrName>
                                        </p:attrNameLst>
                                      </p:cBhvr>
                                      <p:to>
                                        <p:strVal val="visible"/>
                                      </p:to>
                                    </p:set>
                                  </p:childTnLst>
                                </p:cTn>
                              </p:par>
                              <p:par>
                                <p:cTn id="45" presetID="9" presetClass="entr" presetSubtype="0" repeatCount="1000" spd="100%" accel="0%" decel="0%" fill="hold" grpId="0" nodeType="withEffect">
                                  <p:stCondLst>
                                    <p:cond delay="0"/>
                                  </p:stCondLst>
                                  <p:childTnLst>
                                    <p:animEffect filter="dissolve" transition="in">
                                      <p:cBhvr>
                                        <p:cTn id="47" dur="500" repeatCount="1000" spd="100%" accel="0%" decel="0%"/>
                                        <p:tgtEl>
                                          <p:spTgt spid="15"/>
                                        </p:tgtEl>
                                      </p:cBhvr>
                                    </p:animEffect>
                                    <p:set>
                                      <p:cBhvr>
                                        <p:cTn id="46" dur="1" repeatCount="1000" spd="100%" accel="0%" decel="0%" fill="hold">
                                          <p:stCondLst>
                                            <p:cond delay="0"/>
                                          </p:stCondLst>
                                        </p:cTn>
                                        <p:tgtEl>
                                          <p:spTgt spid="15"/>
                                        </p:tgtEl>
                                        <p:attrNameLst>
                                          <p:attrName>style.visibility</p:attrName>
                                        </p:attrNameLst>
                                      </p:cBhvr>
                                      <p:to>
                                        <p:strVal val="visible"/>
                                      </p:to>
                                    </p:set>
                                  </p:childTnLst>
                                </p:cTn>
                              </p:par>
                              <p:par>
                                <p:cTn id="48" presetID="9" presetClass="entr" presetSubtype="0" repeatCount="1000" spd="100%" accel="0%" decel="0%" fill="hold" grpId="0" nodeType="withEffect">
                                  <p:stCondLst>
                                    <p:cond delay="0"/>
                                  </p:stCondLst>
                                  <p:childTnLst>
                                    <p:animEffect filter="dissolve" transition="in">
                                      <p:cBhvr>
                                        <p:cTn id="50" dur="500" repeatCount="1000" spd="100%" accel="0%" decel="0%"/>
                                        <p:tgtEl>
                                          <p:spTgt spid="16"/>
                                        </p:tgtEl>
                                      </p:cBhvr>
                                    </p:animEffect>
                                    <p:set>
                                      <p:cBhvr>
                                        <p:cTn id="49" dur="1" repeatCount="1000" spd="100%" accel="0%" decel="0%" fill="hold">
                                          <p:stCondLst>
                                            <p:cond delay="0"/>
                                          </p:stCondLst>
                                        </p:cTn>
                                        <p:tgtEl>
                                          <p:spTgt spid="16"/>
                                        </p:tgtEl>
                                        <p:attrNameLst>
                                          <p:attrName>style.visibility</p:attrName>
                                        </p:attrNameLst>
                                      </p:cBhvr>
                                      <p:to>
                                        <p:strVal val="visible"/>
                                      </p:to>
                                    </p:set>
                                  </p:childTnLst>
                                </p:cTn>
                              </p:par>
                              <p:par>
                                <p:cTn id="51" presetID="22" presetClass="entr" presetSubtype="4" repeatCount="1000" spd="100%" accel="0%" decel="0%" fill="hold" grpId="0" nodeType="withEffect">
                                  <p:stCondLst>
                                    <p:cond delay="0"/>
                                  </p:stCondLst>
                                  <p:childTnLst>
                                    <p:animEffect filter="wipe(down)" transition="in">
                                      <p:cBhvr>
                                        <p:cTn id="53" dur="500" repeatCount="1000" spd="100%" accel="0%" decel="0%"/>
                                        <p:tgtEl>
                                          <p:spTgt spid="14"/>
                                        </p:tgtEl>
                                      </p:cBhvr>
                                    </p:animEffect>
                                    <p:set>
                                      <p:cBhvr>
                                        <p:cTn id="52" dur="1" repeatCount="1000" spd="100%" accel="0%" decel="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3"/>
      <p:bldP grpId="0" spid="6"/>
      <p:bldP grpId="0" spid="7"/>
      <p:bldP grpId="0" spid="8" animBg="true"/>
      <p:bldP grpId="0" spid="9" animBg="true"/>
      <p:bldP grpId="0" spid="11"/>
      <p:bldP grpId="0" spid="12" animBg="true"/>
      <p:bldP grpId="0" spid="13"/>
      <p:bldP grpId="0" spid="14"/>
      <p:bldP grpId="0" spid="15" animBg="true"/>
      <p:bldP grpId="0" spid="16"/>
    </p:bldLst>
  </p:timing>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328817" y="-54372"/>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4" id="4"/>
          <p:cNvSpPr txBox="true"/>
          <p:nvPr/>
        </p:nvSpPr>
        <p:spPr>
          <a:xfrm>
            <a:off x="947396" y="588967"/>
            <a:ext cx="7651722"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Setting Up a Wallet</a:t>
            </a:r>
            <a:endParaRPr lang="en-US" sz="1100"/>
          </a:p>
        </p:txBody>
      </p:sp>
      <p:pic>
        <p:nvPicPr>
          <p:cNvPr name="image3.jpeg" id="5"/>
          <p:cNvPicPr>
            <a:picLocks noChangeAspect="true"/>
          </p:cNvPicPr>
          <p:nvPr/>
        </p:nvPicPr>
        <p:blipFill>
          <a:blip r:embed="rId4"/>
          <a:stretch>
            <a:fillRect t="0" l="0" b="0" r="0"/>
          </a:stretch>
        </p:blipFill>
        <p:spPr>
          <a:xfrm>
            <a:off x="6275354" y="1712686"/>
            <a:ext cx="5193599" cy="3895200"/>
          </a:xfrm>
          <a:prstGeom prst="rect">
            <a:avLst/>
          </a:prstGeom>
        </p:spPr>
      </p:pic>
      <p:sp>
        <p:nvSpPr>
          <p:cNvPr name="TextBox 6" id="6"/>
          <p:cNvSpPr txBox="true"/>
          <p:nvPr/>
        </p:nvSpPr>
        <p:spPr>
          <a:xfrm>
            <a:off x="965253" y="4965881"/>
            <a:ext cx="5130747"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Common mistakes include neglecting security measures, failing to back up wallets, or using weak passwords. It's vital to stay knowledgeable about wallet operations to avoid losing access to your funds.</a:t>
            </a:r>
            <a:endParaRPr lang="en-US" sz="1100"/>
          </a:p>
        </p:txBody>
      </p:sp>
      <p:sp>
        <p:nvSpPr>
          <p:cNvPr name="TextBox 7" id="7"/>
          <p:cNvSpPr txBox="true"/>
          <p:nvPr/>
        </p:nvSpPr>
        <p:spPr>
          <a:xfrm>
            <a:off x="952001" y="4438858"/>
            <a:ext cx="5130747"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Common Mistakes to Avoid</a:t>
            </a:r>
            <a:endParaRPr lang="en-US" sz="1100"/>
          </a:p>
        </p:txBody>
      </p:sp>
      <p:sp>
        <p:nvSpPr>
          <p:cNvPr name="AutoShape 8" id="8"/>
          <p:cNvSpPr/>
          <p:nvPr/>
        </p:nvSpPr>
        <p:spPr>
          <a:xfrm>
            <a:off x="789864" y="4507994"/>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TextBox 9" id="9"/>
          <p:cNvSpPr txBox="true"/>
          <p:nvPr/>
        </p:nvSpPr>
        <p:spPr>
          <a:xfrm>
            <a:off x="960647" y="2319357"/>
            <a:ext cx="5135353" cy="1670073"/>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To set up a crypto wallet, choose a wallet provider, download the app or software, create an account, and securely store your recovery phrase. Follow the prompts to ensure your wallet is properly configured for security.</a:t>
            </a:r>
            <a:endParaRPr lang="en-US" sz="1100"/>
          </a:p>
        </p:txBody>
      </p:sp>
      <p:sp>
        <p:nvSpPr>
          <p:cNvPr name="TextBox 10" id="10"/>
          <p:cNvSpPr txBox="true"/>
          <p:nvPr/>
        </p:nvSpPr>
        <p:spPr>
          <a:xfrm>
            <a:off x="947396" y="1770212"/>
            <a:ext cx="5148604"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Step-by-Step Guide</a:t>
            </a:r>
            <a:endParaRPr lang="en-US" sz="1100"/>
          </a:p>
        </p:txBody>
      </p:sp>
      <p:sp>
        <p:nvSpPr>
          <p:cNvPr name="AutoShape 11" id="11"/>
          <p:cNvSpPr/>
          <p:nvPr/>
        </p:nvSpPr>
        <p:spPr>
          <a:xfrm>
            <a:off x="772007" y="1839349"/>
            <a:ext cx="175389" cy="175389"/>
          </a:xfrm>
          <a:prstGeom prst="ellipse">
            <a:avLst/>
          </a:prstGeom>
          <a:solidFill>
            <a:srgbClr val="C857F7"/>
          </a:solidFill>
          <a:ln cap="flat" cmpd="sng">
            <a:prstDash val="solid"/>
          </a:ln>
        </p:spPr>
        <p:txBody>
          <a:bodyPr vert="horz" anchor="ctr" tIns="45720" lIns="91440" bIns="45720" rIns="91440">
            <a:normAutofit/>
          </a:bodyPr>
          <a:p>
            <a:pPr algn="ctr" marL="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childTnLst>
                          </p:cTn>
                        </p:par>
                        <p:par>
                          <p:cTn id="8" repeatCount="1000" spd="100%" accel="0%" decel="0%" fill="hold">
                            <p:stCondLst>
                              <p:cond delay="500"/>
                            </p:stCondLst>
                            <p:childTnLst>
                              <p:par>
                                <p:cTn id="9" presetID="2" presetClass="entr" presetSubtype="2" repeatCount="1000" spd="100%" accel="0%" decel="0%" fill="hold" nodeType="afterEffect">
                                  <p:stCondLst>
                                    <p:cond delay="0"/>
                                  </p:stCondLst>
                                  <p:childTnLst>
                                    <p:anim calcmode="lin" valueType="num">
                                      <p:cBhvr additive="base">
                                        <p:cTn id="11" dur="500" repeatCount="1000" spd="100%" accel="0%" decel="0%" fill="hold"/>
                                        <p:tgtEl>
                                          <p:spTgt spid="5"/>
                                        </p:tgtEl>
                                        <p:attrNameLst>
                                          <p:attrName>ppt_x</p:attrName>
                                        </p:attrNameLst>
                                      </p:cBhvr>
                                      <p:tavLst>
                                        <p:tav fmla="" tm="0">
                                          <p:val>
                                            <p:strVal val="1+#ppt_w/2"/>
                                          </p:val>
                                        </p:tav>
                                        <p:tav fmla="" tm="100000">
                                          <p:val>
                                            <p:strVal val="#ppt_x"/>
                                          </p:val>
                                        </p:tav>
                                      </p:tavLst>
                                    </p:anim>
                                    <p:anim calcmode="lin" valueType="num">
                                      <p:cBhvr additive="base">
                                        <p:cTn id="12" dur="500" repeatCount="1000" spd="100%" accel="0%" decel="0%" fill="hold"/>
                                        <p:tgtEl>
                                          <p:spTgt spid="5"/>
                                        </p:tgtEl>
                                        <p:attrNameLst>
                                          <p:attrName>ppt_y</p:attrName>
                                        </p:attrNameLst>
                                      </p:cBhvr>
                                      <p:tavLst>
                                        <p:tav fmla="" tm="0">
                                          <p:val>
                                            <p:strVal val="#ppt_y"/>
                                          </p:val>
                                        </p:tav>
                                        <p:tav fmla="" tm="100000">
                                          <p:val>
                                            <p:strVal val="#ppt_y"/>
                                          </p:val>
                                        </p:tav>
                                      </p:tavLst>
                                    </p:anim>
                                    <p:set>
                                      <p:cBhvr>
                                        <p:cTn id="10" dur="1" repeatCount="1000" spd="100%" accel="0%" decel="0%" fill="hold">
                                          <p:stCondLst>
                                            <p:cond delay="0"/>
                                          </p:stCondLst>
                                        </p:cTn>
                                        <p:tgtEl>
                                          <p:spTgt spid="5"/>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1" presetClass="entr" presetSubtype="0" repeatCount="1000" spd="100%" accel="0%" decel="0%" fill="hold" grpId="0" nodeType="afterEffect">
                                  <p:stCondLst>
                                    <p:cond delay="0"/>
                                  </p:stCondLst>
                                  <p:childTnLst>
                                    <p:set>
                                      <p:cBhvr>
                                        <p:cTn id="15" dur="1" repeatCount="1000" spd="100%" accel="0%" decel="0%" fill="hold">
                                          <p:stCondLst>
                                            <p:cond delay="0"/>
                                          </p:stCondLst>
                                        </p:cTn>
                                        <p:tgtEl>
                                          <p:spTgt spid="11"/>
                                        </p:tgtEl>
                                        <p:attrNameLst>
                                          <p:attrName>style.visibility</p:attrName>
                                        </p:attrNameLst>
                                      </p:cBhvr>
                                      <p:to>
                                        <p:strVal val="visible"/>
                                      </p:to>
                                    </p:set>
                                  </p:childTnLst>
                                </p:cTn>
                              </p:par>
                            </p:childTnLst>
                          </p:cTn>
                        </p:par>
                        <p:par>
                          <p:cTn id="16" repeatCount="1000" spd="100%" accel="0%" decel="0%" fill="hold">
                            <p:stCondLst>
                              <p:cond delay="1000"/>
                            </p:stCondLst>
                            <p:childTnLst>
                              <p:par>
                                <p:cTn id="17" presetID="22" presetClass="entr" presetSubtype="8" repeatCount="1000" spd="100%" accel="0%" decel="0%" fill="hold" grpId="0" nodeType="afterEffect">
                                  <p:stCondLst>
                                    <p:cond delay="0"/>
                                  </p:stCondLst>
                                  <p:childTnLst>
                                    <p:animEffect filter="wipe(left)" transition="in">
                                      <p:cBhvr>
                                        <p:cTn id="19" dur="500" repeatCount="1000" spd="100%" accel="0%" decel="0%"/>
                                        <p:tgtEl>
                                          <p:spTgt spid="10"/>
                                        </p:tgtEl>
                                      </p:cBhvr>
                                    </p:animEffect>
                                    <p:set>
                                      <p:cBhvr>
                                        <p:cTn id="18" dur="1" repeatCount="1000" spd="100%" accel="0%" decel="0%" fill="hold">
                                          <p:stCondLst>
                                            <p:cond delay="0"/>
                                          </p:stCondLst>
                                        </p:cTn>
                                        <p:tgtEl>
                                          <p:spTgt spid="10"/>
                                        </p:tgtEl>
                                        <p:attrNameLst>
                                          <p:attrName>style.visibility</p:attrName>
                                        </p:attrNameLst>
                                      </p:cBhvr>
                                      <p:to>
                                        <p:strVal val="visible"/>
                                      </p:to>
                                    </p:set>
                                  </p:childTnLst>
                                </p:cTn>
                              </p:par>
                              <p:par>
                                <p:cTn id="20" presetID="22" presetClass="entr" presetSubtype="8" repeatCount="1000" spd="100%" accel="0%" decel="0%" fill="hold" grpId="0" nodeType="withEffect">
                                  <p:stCondLst>
                                    <p:cond delay="500"/>
                                  </p:stCondLst>
                                  <p:childTnLst>
                                    <p:animEffect filter="wipe(left)" transition="in">
                                      <p:cBhvr>
                                        <p:cTn id="22" dur="500" repeatCount="1000" spd="100%" accel="0%" decel="0%"/>
                                        <p:tgtEl>
                                          <p:spTgt spid="9"/>
                                        </p:tgtEl>
                                      </p:cBhvr>
                                    </p:animEffect>
                                    <p:set>
                                      <p:cBhvr>
                                        <p:cTn id="21" dur="1" repeatCount="1000" spd="100%" accel="0%" decel="0%" fill="hold">
                                          <p:stCondLst>
                                            <p:cond delay="0"/>
                                          </p:stCondLst>
                                        </p:cTn>
                                        <p:tgtEl>
                                          <p:spTgt spid="9"/>
                                        </p:tgtEl>
                                        <p:attrNameLst>
                                          <p:attrName>style.visibility</p:attrName>
                                        </p:attrNameLst>
                                      </p:cBhvr>
                                      <p:to>
                                        <p:strVal val="visible"/>
                                      </p:to>
                                    </p:set>
                                  </p:childTnLst>
                                </p:cTn>
                              </p:par>
                            </p:childTnLst>
                          </p:cTn>
                        </p:par>
                        <p:par>
                          <p:cTn id="23" repeatCount="1000" spd="100%" accel="0%" decel="0%" fill="hold">
                            <p:stCondLst>
                              <p:cond delay="2000"/>
                            </p:stCondLst>
                            <p:childTnLst>
                              <p:par>
                                <p:cTn id="24" presetID="1" presetClass="entr" presetSubtype="0" repeatCount="1000" spd="100%" accel="0%" decel="0%" fill="hold" grpId="0" nodeType="afterEffect">
                                  <p:stCondLst>
                                    <p:cond delay="0"/>
                                  </p:stCondLst>
                                  <p:childTnLst>
                                    <p:set>
                                      <p:cBhvr>
                                        <p:cTn id="25" dur="1" repeatCount="1000" spd="100%" accel="0%" decel="0%" fill="hold">
                                          <p:stCondLst>
                                            <p:cond delay="0"/>
                                          </p:stCondLst>
                                        </p:cTn>
                                        <p:tgtEl>
                                          <p:spTgt spid="8"/>
                                        </p:tgtEl>
                                        <p:attrNameLst>
                                          <p:attrName>style.visibility</p:attrName>
                                        </p:attrNameLst>
                                      </p:cBhvr>
                                      <p:to>
                                        <p:strVal val="visible"/>
                                      </p:to>
                                    </p:set>
                                  </p:childTnLst>
                                </p:cTn>
                              </p:par>
                            </p:childTnLst>
                          </p:cTn>
                        </p:par>
                        <p:par>
                          <p:cTn id="26" repeatCount="1000" spd="100%" accel="0%" decel="0%" fill="hold">
                            <p:stCondLst>
                              <p:cond delay="2000"/>
                            </p:stCondLst>
                            <p:childTnLst>
                              <p:par>
                                <p:cTn id="27" presetID="22" presetClass="entr" presetSubtype="8" repeatCount="1000" spd="100%" accel="0%" decel="0%" fill="hold" grpId="0" nodeType="afterEffect">
                                  <p:stCondLst>
                                    <p:cond delay="0"/>
                                  </p:stCondLst>
                                  <p:childTnLst>
                                    <p:animEffect filter="wipe(left)" transition="in">
                                      <p:cBhvr>
                                        <p:cTn id="29" dur="500" repeatCount="1000" spd="100%" accel="0%" decel="0%"/>
                                        <p:tgtEl>
                                          <p:spTgt spid="7"/>
                                        </p:tgtEl>
                                      </p:cBhvr>
                                    </p:animEffect>
                                    <p:set>
                                      <p:cBhvr>
                                        <p:cTn id="28" dur="1" repeatCount="1000" spd="100%" accel="0%" decel="0%" fill="hold">
                                          <p:stCondLst>
                                            <p:cond delay="0"/>
                                          </p:stCondLst>
                                        </p:cTn>
                                        <p:tgtEl>
                                          <p:spTgt spid="7"/>
                                        </p:tgtEl>
                                        <p:attrNameLst>
                                          <p:attrName>style.visibility</p:attrName>
                                        </p:attrNameLst>
                                      </p:cBhvr>
                                      <p:to>
                                        <p:strVal val="visible"/>
                                      </p:to>
                                    </p:set>
                                  </p:childTnLst>
                                </p:cTn>
                              </p:par>
                              <p:par>
                                <p:cTn id="30" presetID="22" presetClass="entr" presetSubtype="8" repeatCount="1000" spd="100%" accel="0%" decel="0%" fill="hold" grpId="0" nodeType="withEffect">
                                  <p:stCondLst>
                                    <p:cond delay="500"/>
                                  </p:stCondLst>
                                  <p:childTnLst>
                                    <p:animEffect filter="wipe(left)" transition="in">
                                      <p:cBhvr>
                                        <p:cTn id="32" dur="500" repeatCount="1000" spd="100%" accel="0%" decel="0%"/>
                                        <p:tgtEl>
                                          <p:spTgt spid="6"/>
                                        </p:tgtEl>
                                      </p:cBhvr>
                                    </p:animEffect>
                                    <p:set>
                                      <p:cBhvr>
                                        <p:cTn id="31" dur="1" repeatCount="1000" spd="100%" accel="0%" decel="0%"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6"/>
      <p:bldP grpId="0" spid="7"/>
      <p:bldP grpId="0" spid="8" animBg="true"/>
      <p:bldP grpId="0" spid="9"/>
      <p:bldP grpId="0" spid="10"/>
      <p:bldP grpId="0" spid="11" animBg="true"/>
    </p:bldLst>
  </p:timing>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08</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Future of Cryptocurrency</a:t>
            </a:r>
            <a:endParaRPr lang="en-US" sz="1100"/>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50141" y="23250"/>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23290"/>
            <a:ext cx="6937375" cy="4343400"/>
          </a:xfrm>
          <a:prstGeom prst="rect">
            <a:avLst/>
          </a:prstGeom>
        </p:spPr>
      </p:pic>
      <p:sp>
        <p:nvSpPr>
          <p:cNvPr name="TextBox 4" id="4"/>
          <p:cNvSpPr txBox="true"/>
          <p:nvPr/>
        </p:nvSpPr>
        <p:spPr>
          <a:xfrm>
            <a:off x="947396" y="603715"/>
            <a:ext cx="9196729"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Emerging Trends</a:t>
            </a:r>
            <a:endParaRPr lang="en-US" sz="1100"/>
          </a:p>
        </p:txBody>
      </p:sp>
      <p:cxnSp>
        <p:nvCxnSpPr>
          <p:cNvPr name="Connector 5" id="5"/>
          <p:cNvCxnSpPr/>
          <p:nvPr/>
        </p:nvCxnSpPr>
        <p:spPr>
          <a:xfrm>
            <a:off x="6075903" y="2171700"/>
            <a:ext cx="0" cy="4686300"/>
          </a:xfrm>
          <a:prstGeom prst="line">
            <a:avLst/>
          </a:prstGeom>
          <a:ln w="6350" cap="flat" cmpd="sng">
            <a:solidFill>
              <a:srgbClr val="000000"/>
            </a:solidFill>
            <a:prstDash val="solid"/>
          </a:ln>
        </p:spPr>
      </p:cxnSp>
      <p:sp>
        <p:nvSpPr>
          <p:cNvPr name="TextBox 6" id="6"/>
          <p:cNvSpPr txBox="true"/>
          <p:nvPr/>
        </p:nvSpPr>
        <p:spPr>
          <a:xfrm>
            <a:off x="2050273" y="5080891"/>
            <a:ext cx="3549347" cy="599301"/>
          </a:xfrm>
          <a:prstGeom prst="rect">
            <a:avLst/>
          </a:prstGeom>
        </p:spPr>
        <p:txBody>
          <a:bodyPr anchor="t" rtlCol="false" vert="horz" wrap="square" tIns="54373" lIns="108745" bIns="54373" rIns="108745">
            <a:spAutoFit/>
          </a:bodyPr>
          <a:lstStyle/>
          <a:p>
            <a:pPr algn="r" indent="0" marL="0">
              <a:lnSpc>
                <a:spcPts val="2020"/>
              </a:lnSpc>
              <a:spcBef>
                <a:spcPct val="20000"/>
              </a:spcBef>
              <a:defRPr/>
            </a:pPr>
            <a:r>
              <a:rPr lang="en-US" b="false" i="false" sz="1200" baseline="0" u="none">
                <a:solidFill>
                  <a:srgbClr val="000000"/>
                </a:solidFill>
                <a:latin typeface="Poppins Light"/>
                <a:ea typeface="Poppins Light"/>
              </a:rPr>
              <a:t>Frequently, your initial font choice is taken out of your awesome hands also we are companies</a:t>
            </a:r>
            <a:endParaRPr lang="en-US" sz="1100"/>
          </a:p>
        </p:txBody>
      </p:sp>
      <p:sp>
        <p:nvSpPr>
          <p:cNvPr name="TextBox 7" id="7"/>
          <p:cNvSpPr txBox="true"/>
          <p:nvPr/>
        </p:nvSpPr>
        <p:spPr>
          <a:xfrm>
            <a:off x="6510641" y="2737741"/>
            <a:ext cx="3549347" cy="599301"/>
          </a:xfrm>
          <a:prstGeom prst="rect">
            <a:avLst/>
          </a:prstGeom>
        </p:spPr>
        <p:txBody>
          <a:bodyPr anchor="t" rtlCol="false" vert="horz" wrap="square" tIns="54373" lIns="108745" bIns="54373" rIns="108745">
            <a:spAutoFit/>
          </a:bodyPr>
          <a:lstStyle/>
          <a:p>
            <a:pPr algn="l" indent="0" marL="0">
              <a:lnSpc>
                <a:spcPts val="2020"/>
              </a:lnSpc>
              <a:spcBef>
                <a:spcPct val="20000"/>
              </a:spcBef>
              <a:defRPr/>
            </a:pPr>
            <a:r>
              <a:rPr lang="en-US" b="false" i="false" sz="1200" baseline="0" u="none">
                <a:solidFill>
                  <a:srgbClr val="000000"/>
                </a:solidFill>
                <a:latin typeface="Poppins Light"/>
                <a:ea typeface="Poppins Light"/>
              </a:rPr>
              <a:t>Frequently, your initial font choice is taken out of your awesome hands also we are companies</a:t>
            </a:r>
            <a:endParaRPr lang="en-US" sz="1100"/>
          </a:p>
        </p:txBody>
      </p:sp>
      <p:pic>
        <p:nvPicPr>
          <p:cNvPr name="image2.png" id="8"/>
          <p:cNvPicPr>
            <a:picLocks noChangeAspect="true"/>
          </p:cNvPicPr>
          <p:nvPr/>
        </p:nvPicPr>
        <p:blipFill>
          <a:blip r:embed="rId2"/>
          <a:stretch>
            <a:fillRect t="0" l="0" b="0" r="0"/>
          </a:stretch>
        </p:blipFill>
        <p:spPr>
          <a:xfrm>
            <a:off x="5295215" y="1808632"/>
            <a:ext cx="1561376" cy="1039290"/>
          </a:xfrm>
          <a:prstGeom prst="rect">
            <a:avLst/>
          </a:prstGeom>
        </p:spPr>
      </p:pic>
      <p:pic>
        <p:nvPicPr>
          <p:cNvPr name="image2.png" id="9"/>
          <p:cNvPicPr>
            <a:picLocks noChangeAspect="true"/>
          </p:cNvPicPr>
          <p:nvPr/>
        </p:nvPicPr>
        <p:blipFill>
          <a:blip r:embed="rId2"/>
          <a:stretch>
            <a:fillRect t="0" l="0" b="0" r="0"/>
          </a:stretch>
        </p:blipFill>
        <p:spPr>
          <a:xfrm>
            <a:off x="5304787" y="4055717"/>
            <a:ext cx="1561376" cy="1039290"/>
          </a:xfrm>
          <a:prstGeom prst="rect">
            <a:avLst/>
          </a:prstGeom>
        </p:spPr>
      </p:pic>
      <p:sp>
        <p:nvSpPr>
          <p:cNvPr name="TextBox 10" id="10"/>
          <p:cNvSpPr txBox="true"/>
          <p:nvPr/>
        </p:nvSpPr>
        <p:spPr>
          <a:xfrm>
            <a:off x="947396" y="4398195"/>
            <a:ext cx="4464352"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DeFi represents a new wave of financial services built on blockchain technology, offering decentralized alternatives to traditional financial systems. It facilitates lending, borrowing, and trading without intermediaries, revolutionizing access to finance.</a:t>
            </a:r>
            <a:endParaRPr lang="en-US" sz="1100"/>
          </a:p>
        </p:txBody>
      </p:sp>
      <p:sp>
        <p:nvSpPr>
          <p:cNvPr name="TextBox 11" id="11"/>
          <p:cNvSpPr txBox="true"/>
          <p:nvPr/>
        </p:nvSpPr>
        <p:spPr>
          <a:xfrm>
            <a:off x="947396" y="4005158"/>
            <a:ext cx="4464352" cy="313932"/>
          </a:xfrm>
          <a:prstGeom prst="rect">
            <a:avLst/>
          </a:prstGeom>
        </p:spPr>
        <p:txBody>
          <a:bodyPr anchor="t" rtlCol="false" vert="horz" tIns="45720" lIns="91440" bIns="45720" rIns="91440">
            <a:spAutoFit/>
          </a:bodyPr>
          <a:lstStyle/>
          <a:p>
            <a:pPr algn="r" indent="0" marL="0">
              <a:lnSpc>
                <a:spcPct val="90000"/>
              </a:lnSpc>
              <a:spcBef>
                <a:spcPts val="1000"/>
              </a:spcBef>
              <a:defRPr/>
            </a:pPr>
            <a:r>
              <a:rPr lang="zh-CN" b="true" i="false" sz="1600" baseline="0" u="none" altLang="en-US">
                <a:solidFill>
                  <a:srgbClr val="FFFFFF"/>
                </a:solidFill>
                <a:latin typeface="华康圆体 Std W7"/>
                <a:ea typeface="华康圆体 Std W7"/>
              </a:rPr>
              <a:t>DeFi (Decentralized Finance)</a:t>
            </a:r>
            <a:endParaRPr lang="en-US" sz="1100"/>
          </a:p>
        </p:txBody>
      </p:sp>
      <p:sp>
        <p:nvSpPr>
          <p:cNvPr name="TextBox 12" id="12"/>
          <p:cNvSpPr txBox="true"/>
          <p:nvPr/>
        </p:nvSpPr>
        <p:spPr>
          <a:xfrm>
            <a:off x="6546948" y="2276979"/>
            <a:ext cx="4697656" cy="13868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NFTs are unique digital assets verified using blockchain technology. They have gained popularity in digital art, gaming, and collectibles, allowing creators to monetize their work and enabling ownership of digital assets.</a:t>
            </a:r>
            <a:endParaRPr lang="en-US" sz="1100"/>
          </a:p>
        </p:txBody>
      </p:sp>
      <p:sp>
        <p:nvSpPr>
          <p:cNvPr name="TextBox 13" id="13"/>
          <p:cNvSpPr txBox="true"/>
          <p:nvPr/>
        </p:nvSpPr>
        <p:spPr>
          <a:xfrm>
            <a:off x="6546948" y="1883942"/>
            <a:ext cx="4697656" cy="313932"/>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NFTs (Non-Fungible Tokens)</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2" presetClass="entr" presetSubtype="8" repeatCount="1000" spd="100%" accel="0%" decel="0%" fill="hold" grpId="0" nodeType="afterEffect">
                                  <p:stCondLst>
                                    <p:cond delay="0"/>
                                  </p:stCondLst>
                                  <p:childTnLst>
                                    <p:animEffect filter="wipe(left)"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childTnLst>
                          </p:cTn>
                        </p:par>
                        <p:par>
                          <p:cTn id="8" repeatCount="1000" spd="100%" accel="0%" decel="0%" fill="hold">
                            <p:stCondLst>
                              <p:cond delay="500"/>
                            </p:stCondLst>
                            <p:childTnLst>
                              <p:par>
                                <p:cTn id="9" presetID="2" presetClass="entr" presetSubtype="4" repeatCount="1000" spd="100%" accel="0%" decel="0%" fill="hold" nodeType="afterEffect">
                                  <p:stCondLst>
                                    <p:cond delay="0"/>
                                  </p:stCondLst>
                                  <p:childTnLst>
                                    <p:anim calcmode="lin" valueType="num">
                                      <p:cBhvr additive="base">
                                        <p:cTn id="11" dur="500" repeatCount="1000" spd="100%" accel="0%" decel="0%" fill="hold"/>
                                        <p:tgtEl>
                                          <p:spTgt spid="8"/>
                                        </p:tgtEl>
                                        <p:attrNameLst>
                                          <p:attrName>ppt_x</p:attrName>
                                        </p:attrNameLst>
                                      </p:cBhvr>
                                      <p:tavLst>
                                        <p:tav fmla="" tm="0">
                                          <p:val>
                                            <p:strVal val="#ppt_x"/>
                                          </p:val>
                                        </p:tav>
                                        <p:tav fmla="" tm="100000">
                                          <p:val>
                                            <p:strVal val="#ppt_x"/>
                                          </p:val>
                                        </p:tav>
                                      </p:tavLst>
                                    </p:anim>
                                    <p:anim calcmode="lin" valueType="num">
                                      <p:cBhvr additive="base">
                                        <p:cTn id="12" dur="500" repeatCount="1000" spd="100%" accel="0%" decel="0%" fill="hold"/>
                                        <p:tgtEl>
                                          <p:spTgt spid="8"/>
                                        </p:tgtEl>
                                        <p:attrNameLst>
                                          <p:attrName>ppt_y</p:attrName>
                                        </p:attrNameLst>
                                      </p:cBhvr>
                                      <p:tavLst>
                                        <p:tav fmla="" tm="0">
                                          <p:val>
                                            <p:strVal val="1+#ppt_h/2"/>
                                          </p:val>
                                        </p:tav>
                                        <p:tav fmla="" tm="100000">
                                          <p:val>
                                            <p:strVal val="#ppt_y"/>
                                          </p:val>
                                        </p:tav>
                                      </p:tavLst>
                                    </p:anim>
                                    <p:set>
                                      <p:cBhvr>
                                        <p:cTn id="10" dur="1" repeatCount="1000" spd="100%" accel="0%" decel="0%" fill="hold">
                                          <p:stCondLst>
                                            <p:cond delay="0"/>
                                          </p:stCondLst>
                                        </p:cTn>
                                        <p:tgtEl>
                                          <p:spTgt spid="8"/>
                                        </p:tgtEl>
                                        <p:attrNameLst>
                                          <p:attrName>style.visibility</p:attrName>
                                        </p:attrNameLst>
                                      </p:cBhvr>
                                      <p:to>
                                        <p:strVal val="visible"/>
                                      </p:to>
                                    </p:set>
                                  </p:childTnLst>
                                </p:cTn>
                              </p:par>
                            </p:childTnLst>
                          </p:cTn>
                        </p:par>
                        <p:par>
                          <p:cTn id="13" repeatCount="1000" spd="100%" accel="0%" decel="0%" fill="hold">
                            <p:stCondLst>
                              <p:cond delay="1000"/>
                            </p:stCondLst>
                            <p:childTnLst>
                              <p:par>
                                <p:cTn id="14" presetID="2" presetClass="entr" presetSubtype="4" repeatCount="1000" spd="100%" accel="0%" decel="0%" fill="hold" grpId="0" nodeType="afterEffect">
                                  <p:stCondLst>
                                    <p:cond delay="0"/>
                                  </p:stCondLst>
                                  <p:childTnLst>
                                    <p:anim calcmode="lin" valueType="num">
                                      <p:cBhvr additive="base">
                                        <p:cTn id="16" dur="500" repeatCount="1000" spd="100%" accel="0%" decel="0%" fill="hold"/>
                                        <p:tgtEl>
                                          <p:spTgt spid="13"/>
                                        </p:tgtEl>
                                        <p:attrNameLst>
                                          <p:attrName>ppt_x</p:attrName>
                                        </p:attrNameLst>
                                      </p:cBhvr>
                                      <p:tavLst>
                                        <p:tav fmla="" tm="0">
                                          <p:val>
                                            <p:strVal val="#ppt_x"/>
                                          </p:val>
                                        </p:tav>
                                        <p:tav fmla="" tm="100000">
                                          <p:val>
                                            <p:strVal val="#ppt_x"/>
                                          </p:val>
                                        </p:tav>
                                      </p:tavLst>
                                    </p:anim>
                                    <p:anim calcmode="lin" valueType="num">
                                      <p:cBhvr additive="base">
                                        <p:cTn id="17" dur="500" repeatCount="1000" spd="100%" accel="0%" decel="0%" fill="hold"/>
                                        <p:tgtEl>
                                          <p:spTgt spid="13"/>
                                        </p:tgtEl>
                                        <p:attrNameLst>
                                          <p:attrName>ppt_y</p:attrName>
                                        </p:attrNameLst>
                                      </p:cBhvr>
                                      <p:tavLst>
                                        <p:tav fmla="" tm="0">
                                          <p:val>
                                            <p:strVal val="1+#ppt_h/2"/>
                                          </p:val>
                                        </p:tav>
                                        <p:tav fmla="" tm="100000">
                                          <p:val>
                                            <p:strVal val="#ppt_y"/>
                                          </p:val>
                                        </p:tav>
                                      </p:tavLst>
                                    </p:anim>
                                    <p:set>
                                      <p:cBhvr>
                                        <p:cTn id="15" dur="1" repeatCount="1000" spd="100%" accel="0%" decel="0%" fill="hold">
                                          <p:stCondLst>
                                            <p:cond delay="0"/>
                                          </p:stCondLst>
                                        </p:cTn>
                                        <p:tgtEl>
                                          <p:spTgt spid="13"/>
                                        </p:tgtEl>
                                        <p:attrNameLst>
                                          <p:attrName>style.visibility</p:attrName>
                                        </p:attrNameLst>
                                      </p:cBhvr>
                                      <p:to>
                                        <p:strVal val="visible"/>
                                      </p:to>
                                    </p:set>
                                  </p:childTnLst>
                                </p:cTn>
                              </p:par>
                            </p:childTnLst>
                          </p:cTn>
                        </p:par>
                        <p:par>
                          <p:cTn id="18" repeatCount="1000" spd="100%" accel="0%" decel="0%" fill="hold">
                            <p:stCondLst>
                              <p:cond delay="1500"/>
                            </p:stCondLst>
                            <p:childTnLst>
                              <p:par>
                                <p:cTn id="19" presetID="2" presetClass="entr" presetSubtype="4" repeatCount="1000" spd="100%" accel="0%" decel="0%" fill="hold" grpId="0" nodeType="afterEffect">
                                  <p:stCondLst>
                                    <p:cond delay="0"/>
                                  </p:stCondLst>
                                  <p:childTnLst>
                                    <p:anim calcmode="lin" valueType="num">
                                      <p:cBhvr additive="base">
                                        <p:cTn id="21" dur="500" repeatCount="1000" spd="100%" accel="0%" decel="0%" fill="hold"/>
                                        <p:tgtEl>
                                          <p:spTgt spid="12"/>
                                        </p:tgtEl>
                                        <p:attrNameLst>
                                          <p:attrName>ppt_x</p:attrName>
                                        </p:attrNameLst>
                                      </p:cBhvr>
                                      <p:tavLst>
                                        <p:tav fmla="" tm="0">
                                          <p:val>
                                            <p:strVal val="#ppt_x"/>
                                          </p:val>
                                        </p:tav>
                                        <p:tav fmla="" tm="100000">
                                          <p:val>
                                            <p:strVal val="#ppt_x"/>
                                          </p:val>
                                        </p:tav>
                                      </p:tavLst>
                                    </p:anim>
                                    <p:anim calcmode="lin" valueType="num">
                                      <p:cBhvr additive="base">
                                        <p:cTn id="22" dur="500" repeatCount="1000" spd="100%" accel="0%" decel="0%" fill="hold"/>
                                        <p:tgtEl>
                                          <p:spTgt spid="12"/>
                                        </p:tgtEl>
                                        <p:attrNameLst>
                                          <p:attrName>ppt_y</p:attrName>
                                        </p:attrNameLst>
                                      </p:cBhvr>
                                      <p:tavLst>
                                        <p:tav fmla="" tm="0">
                                          <p:val>
                                            <p:strVal val="1+#ppt_h/2"/>
                                          </p:val>
                                        </p:tav>
                                        <p:tav fmla="" tm="100000">
                                          <p:val>
                                            <p:strVal val="#ppt_y"/>
                                          </p:val>
                                        </p:tav>
                                      </p:tavLst>
                                    </p:anim>
                                    <p:set>
                                      <p:cBhvr>
                                        <p:cTn id="20" dur="1" repeatCount="1000" spd="100%" accel="0%" decel="0%" fill="hold">
                                          <p:stCondLst>
                                            <p:cond delay="0"/>
                                          </p:stCondLst>
                                        </p:cTn>
                                        <p:tgtEl>
                                          <p:spTgt spid="12"/>
                                        </p:tgtEl>
                                        <p:attrNameLst>
                                          <p:attrName>style.visibility</p:attrName>
                                        </p:attrNameLst>
                                      </p:cBhvr>
                                      <p:to>
                                        <p:strVal val="visible"/>
                                      </p:to>
                                    </p:set>
                                  </p:childTnLst>
                                </p:cTn>
                              </p:par>
                            </p:childTnLst>
                          </p:cTn>
                        </p:par>
                        <p:par>
                          <p:cTn id="23" repeatCount="1000" spd="100%" accel="0%" decel="0%" fill="hold">
                            <p:stCondLst>
                              <p:cond delay="2000"/>
                            </p:stCondLst>
                            <p:childTnLst>
                              <p:par>
                                <p:cTn id="24" presetID="2" presetClass="entr" presetSubtype="4" repeatCount="1000" spd="100%" accel="0%" decel="0%" fill="hold" nodeType="afterEffect">
                                  <p:stCondLst>
                                    <p:cond delay="0"/>
                                  </p:stCondLst>
                                  <p:childTnLst>
                                    <p:anim calcmode="lin" valueType="num">
                                      <p:cBhvr additive="base">
                                        <p:cTn id="26" dur="500" repeatCount="1000" spd="100%" accel="0%" decel="0%" fill="hold"/>
                                        <p:tgtEl>
                                          <p:spTgt spid="9"/>
                                        </p:tgtEl>
                                        <p:attrNameLst>
                                          <p:attrName>ppt_x</p:attrName>
                                        </p:attrNameLst>
                                      </p:cBhvr>
                                      <p:tavLst>
                                        <p:tav fmla="" tm="0">
                                          <p:val>
                                            <p:strVal val="#ppt_x"/>
                                          </p:val>
                                        </p:tav>
                                        <p:tav fmla="" tm="100000">
                                          <p:val>
                                            <p:strVal val="#ppt_x"/>
                                          </p:val>
                                        </p:tav>
                                      </p:tavLst>
                                    </p:anim>
                                    <p:anim calcmode="lin" valueType="num">
                                      <p:cBhvr additive="base">
                                        <p:cTn id="27" dur="500" repeatCount="1000" spd="100%" accel="0%" decel="0%" fill="hold"/>
                                        <p:tgtEl>
                                          <p:spTgt spid="9"/>
                                        </p:tgtEl>
                                        <p:attrNameLst>
                                          <p:attrName>ppt_y</p:attrName>
                                        </p:attrNameLst>
                                      </p:cBhvr>
                                      <p:tavLst>
                                        <p:tav fmla="" tm="0">
                                          <p:val>
                                            <p:strVal val="1+#ppt_h/2"/>
                                          </p:val>
                                        </p:tav>
                                        <p:tav fmla="" tm="100000">
                                          <p:val>
                                            <p:strVal val="#ppt_y"/>
                                          </p:val>
                                        </p:tav>
                                      </p:tavLst>
                                    </p:anim>
                                    <p:set>
                                      <p:cBhvr>
                                        <p:cTn id="25" dur="1" repeatCount="1000" spd="100%" accel="0%" decel="0%" fill="hold">
                                          <p:stCondLst>
                                            <p:cond delay="0"/>
                                          </p:stCondLst>
                                        </p:cTn>
                                        <p:tgtEl>
                                          <p:spTgt spid="9"/>
                                        </p:tgtEl>
                                        <p:attrNameLst>
                                          <p:attrName>style.visibility</p:attrName>
                                        </p:attrNameLst>
                                      </p:cBhvr>
                                      <p:to>
                                        <p:strVal val="visible"/>
                                      </p:to>
                                    </p:set>
                                  </p:childTnLst>
                                </p:cTn>
                              </p:par>
                            </p:childTnLst>
                          </p:cTn>
                        </p:par>
                        <p:par>
                          <p:cTn id="28" repeatCount="1000" spd="100%" accel="0%" decel="0%" fill="hold">
                            <p:stCondLst>
                              <p:cond delay="2500"/>
                            </p:stCondLst>
                            <p:childTnLst>
                              <p:par>
                                <p:cTn id="29" presetID="2" presetClass="entr" presetSubtype="4" repeatCount="1000" spd="100%" accel="0%" decel="0%" fill="hold" grpId="0" nodeType="afterEffect">
                                  <p:stCondLst>
                                    <p:cond delay="0"/>
                                  </p:stCondLst>
                                  <p:childTnLst>
                                    <p:anim calcmode="lin" valueType="num">
                                      <p:cBhvr additive="base">
                                        <p:cTn id="31" dur="500" repeatCount="1000" spd="100%" accel="0%" decel="0%" fill="hold"/>
                                        <p:tgtEl>
                                          <p:spTgt spid="11"/>
                                        </p:tgtEl>
                                        <p:attrNameLst>
                                          <p:attrName>ppt_x</p:attrName>
                                        </p:attrNameLst>
                                      </p:cBhvr>
                                      <p:tavLst>
                                        <p:tav fmla="" tm="0">
                                          <p:val>
                                            <p:strVal val="#ppt_x"/>
                                          </p:val>
                                        </p:tav>
                                        <p:tav fmla="" tm="100000">
                                          <p:val>
                                            <p:strVal val="#ppt_x"/>
                                          </p:val>
                                        </p:tav>
                                      </p:tavLst>
                                    </p:anim>
                                    <p:anim calcmode="lin" valueType="num">
                                      <p:cBhvr additive="base">
                                        <p:cTn id="32" dur="500" repeatCount="1000" spd="100%" accel="0%" decel="0%" fill="hold"/>
                                        <p:tgtEl>
                                          <p:spTgt spid="11"/>
                                        </p:tgtEl>
                                        <p:attrNameLst>
                                          <p:attrName>ppt_y</p:attrName>
                                        </p:attrNameLst>
                                      </p:cBhvr>
                                      <p:tavLst>
                                        <p:tav fmla="" tm="0">
                                          <p:val>
                                            <p:strVal val="1+#ppt_h/2"/>
                                          </p:val>
                                        </p:tav>
                                        <p:tav fmla="" tm="100000">
                                          <p:val>
                                            <p:strVal val="#ppt_y"/>
                                          </p:val>
                                        </p:tav>
                                      </p:tavLst>
                                    </p:anim>
                                    <p:set>
                                      <p:cBhvr>
                                        <p:cTn id="30" dur="1" repeatCount="1000" spd="100%" accel="0%" decel="0%" fill="hold">
                                          <p:stCondLst>
                                            <p:cond delay="0"/>
                                          </p:stCondLst>
                                        </p:cTn>
                                        <p:tgtEl>
                                          <p:spTgt spid="11"/>
                                        </p:tgtEl>
                                        <p:attrNameLst>
                                          <p:attrName>style.visibility</p:attrName>
                                        </p:attrNameLst>
                                      </p:cBhvr>
                                      <p:to>
                                        <p:strVal val="visible"/>
                                      </p:to>
                                    </p:set>
                                  </p:childTnLst>
                                </p:cTn>
                              </p:par>
                            </p:childTnLst>
                          </p:cTn>
                        </p:par>
                        <p:par>
                          <p:cTn id="33" repeatCount="1000" spd="100%" accel="0%" decel="0%" fill="hold">
                            <p:stCondLst>
                              <p:cond delay="3000"/>
                            </p:stCondLst>
                            <p:childTnLst>
                              <p:par>
                                <p:cTn id="34" presetID="2" presetClass="entr" presetSubtype="4" repeatCount="1000" spd="100%" accel="0%" decel="0%" fill="hold" grpId="0" nodeType="afterEffect">
                                  <p:stCondLst>
                                    <p:cond delay="0"/>
                                  </p:stCondLst>
                                  <p:childTnLst>
                                    <p:anim calcmode="lin" valueType="num">
                                      <p:cBhvr additive="base">
                                        <p:cTn id="36" dur="500" repeatCount="1000" spd="100%" accel="0%" decel="0%" fill="hold"/>
                                        <p:tgtEl>
                                          <p:spTgt spid="10"/>
                                        </p:tgtEl>
                                        <p:attrNameLst>
                                          <p:attrName>ppt_x</p:attrName>
                                        </p:attrNameLst>
                                      </p:cBhvr>
                                      <p:tavLst>
                                        <p:tav fmla="" tm="0">
                                          <p:val>
                                            <p:strVal val="#ppt_x"/>
                                          </p:val>
                                        </p:tav>
                                        <p:tav fmla="" tm="100000">
                                          <p:val>
                                            <p:strVal val="#ppt_x"/>
                                          </p:val>
                                        </p:tav>
                                      </p:tavLst>
                                    </p:anim>
                                    <p:anim calcmode="lin" valueType="num">
                                      <p:cBhvr additive="base">
                                        <p:cTn id="37" dur="500" repeatCount="1000" spd="100%" accel="0%" decel="0%" fill="hold"/>
                                        <p:tgtEl>
                                          <p:spTgt spid="10"/>
                                        </p:tgtEl>
                                        <p:attrNameLst>
                                          <p:attrName>ppt_y</p:attrName>
                                        </p:attrNameLst>
                                      </p:cBhvr>
                                      <p:tavLst>
                                        <p:tav fmla="" tm="0">
                                          <p:val>
                                            <p:strVal val="1+#ppt_h/2"/>
                                          </p:val>
                                        </p:tav>
                                        <p:tav fmla="" tm="100000">
                                          <p:val>
                                            <p:strVal val="#ppt_y"/>
                                          </p:val>
                                        </p:tav>
                                      </p:tavLst>
                                    </p:anim>
                                    <p:set>
                                      <p:cBhvr>
                                        <p:cTn id="35" dur="1" repeatCount="1000" spd="100%" accel="0%" decel="0%"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10"/>
      <p:bldP grpId="0" spid="11"/>
      <p:bldP grpId="0" spid="12"/>
      <p:bldP grpId="0" spid="13"/>
    </p:bldLst>
  </p:timing>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cxnSp>
        <p:nvCxnSpPr>
          <p:cNvPr name="Connector 2" id="2"/>
          <p:cNvCxnSpPr/>
          <p:nvPr/>
        </p:nvCxnSpPr>
        <p:spPr>
          <a:xfrm>
            <a:off x="1588" y="3814954"/>
            <a:ext cx="12188825" cy="0"/>
          </a:xfrm>
          <a:prstGeom prst="line">
            <a:avLst/>
          </a:prstGeom>
          <a:ln w="38100" cap="flat" cmpd="sng">
            <a:solidFill>
              <a:srgbClr val="C857F7"/>
            </a:solidFill>
            <a:prstDash val="solid"/>
          </a:ln>
        </p:spPr>
      </p:cxnSp>
      <p:pic>
        <p:nvPicPr>
          <p:cNvPr name="image4.png" id="3"/>
          <p:cNvPicPr>
            <a:picLocks noChangeAspect="true"/>
          </p:cNvPicPr>
          <p:nvPr/>
        </p:nvPicPr>
        <p:blipFill>
          <a:blip r:embed="rId2"/>
          <a:srcRect b="36666" r="32667"/>
          <a:stretch>
            <a:fillRect t="0" l="0" b="0" r="0"/>
          </a:stretch>
        </p:blipFill>
        <p:spPr>
          <a:xfrm>
            <a:off x="5267958" y="2495521"/>
            <a:ext cx="6937375" cy="4343400"/>
          </a:xfrm>
          <a:prstGeom prst="rect">
            <a:avLst/>
          </a:prstGeom>
        </p:spPr>
      </p:pic>
      <p:sp>
        <p:nvSpPr>
          <p:cNvPr name="Freeform 4" id="4"/>
          <p:cNvSpPr/>
          <p:nvPr/>
        </p:nvSpPr>
        <p:spPr>
          <a:xfrm>
            <a:off x="8071593" y="3178489"/>
            <a:ext cx="314176" cy="431991"/>
          </a:xfrm>
          <a:custGeom>
            <a:avLst/>
            <a:gdLst/>
            <a:ahLst/>
            <a:cxnLst/>
            <a:rect r="r" b="b" t="t" l="l"/>
            <a:pathLst>
              <a:path w="21600" h="21600" stroke="true" fill="norm" extrusionOk="false">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C857F7"/>
          </a:solidFill>
          <a:ln w="12700"/>
        </p:spPr>
        <p:txBody>
          <a:bodyPr vert="horz" anchor="ctr" tIns="19045" lIns="19045" bIns="19045" rIns="19045">
            <a:normAutofit/>
          </a:bodyPr>
          <a:p>
            <a:pPr algn="l" marL="0"/>
          </a:p>
        </p:txBody>
      </p:sp>
      <p:sp>
        <p:nvSpPr>
          <p:cNvPr name="AutoShape 5" id="5"/>
          <p:cNvSpPr/>
          <p:nvPr/>
        </p:nvSpPr>
        <p:spPr>
          <a:xfrm>
            <a:off x="8168611" y="3754239"/>
            <a:ext cx="117571" cy="117571"/>
          </a:xfrm>
          <a:prstGeom prst="ellipse">
            <a:avLst/>
          </a:prstGeom>
          <a:solidFill>
            <a:srgbClr val="C857F7"/>
          </a:solidFill>
          <a:ln cap="flat" cmpd="sng">
            <a:prstDash val="solid"/>
          </a:ln>
        </p:spPr>
        <p:txBody>
          <a:bodyPr vert="horz" anchor="ctr" tIns="45720" lIns="91440" bIns="45720" rIns="91440">
            <a:normAutofit/>
          </a:bodyPr>
          <a:p>
            <a:pPr algn="ctr" marL="0"/>
          </a:p>
        </p:txBody>
      </p:sp>
      <p:pic>
        <p:nvPicPr>
          <p:cNvPr name="image2.png" id="6"/>
          <p:cNvPicPr>
            <a:picLocks noChangeAspect="true"/>
          </p:cNvPicPr>
          <p:nvPr/>
        </p:nvPicPr>
        <p:blipFill>
          <a:blip r:embed="rId3"/>
          <a:stretch>
            <a:fillRect t="0" l="0" b="0" r="0"/>
          </a:stretch>
        </p:blipFill>
        <p:spPr>
          <a:xfrm>
            <a:off x="-144462" y="19821"/>
            <a:ext cx="2833350" cy="1885948"/>
          </a:xfrm>
          <a:prstGeom prst="rect">
            <a:avLst/>
          </a:prstGeom>
        </p:spPr>
      </p:pic>
      <p:sp>
        <p:nvSpPr>
          <p:cNvPr name="TextBox 7" id="7"/>
          <p:cNvSpPr txBox="true"/>
          <p:nvPr/>
        </p:nvSpPr>
        <p:spPr>
          <a:xfrm>
            <a:off x="947396" y="588966"/>
            <a:ext cx="9642783" cy="556222"/>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Challenges Ahead</a:t>
            </a:r>
            <a:endParaRPr lang="en-US" sz="1100"/>
          </a:p>
        </p:txBody>
      </p:sp>
      <p:sp>
        <p:nvSpPr>
          <p:cNvPr name="AutoShape 8" id="8"/>
          <p:cNvSpPr/>
          <p:nvPr/>
        </p:nvSpPr>
        <p:spPr>
          <a:xfrm>
            <a:off x="2985450" y="3785051"/>
            <a:ext cx="117571" cy="117571"/>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Freeform 9" id="9"/>
          <p:cNvSpPr/>
          <p:nvPr/>
        </p:nvSpPr>
        <p:spPr>
          <a:xfrm>
            <a:off x="2813046" y="3274144"/>
            <a:ext cx="403858" cy="385235"/>
          </a:xfrm>
          <a:custGeom>
            <a:avLst/>
            <a:gdLst/>
            <a:ahLst/>
            <a:cxnLst/>
            <a:rect r="r" b="b" t="t" l="l"/>
            <a:pathLst>
              <a:path w="21600" h="21600" stroke="true" fill="norm" extrusionOk="false">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C857F7"/>
          </a:solidFill>
          <a:ln w="12700"/>
        </p:spPr>
        <p:txBody>
          <a:bodyPr vert="horz" anchor="ctr" tIns="38090" lIns="38090" bIns="38090" rIns="38090">
            <a:normAutofit/>
          </a:bodyPr>
          <a:p>
            <a:pPr algn="l" marL="0"/>
          </a:p>
        </p:txBody>
      </p:sp>
      <p:sp>
        <p:nvSpPr>
          <p:cNvPr name="TextBox 10" id="10"/>
          <p:cNvSpPr txBox="true"/>
          <p:nvPr/>
        </p:nvSpPr>
        <p:spPr>
          <a:xfrm>
            <a:off x="1122623" y="5003497"/>
            <a:ext cx="4228036"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Cryptocurrencies face various regulatory challenges as governments and institutions attempt to establish frameworks for their use. Regulation could impact market dynamics, requiring ongoing adaptation by investors and developers.</a:t>
            </a:r>
            <a:endParaRPr lang="en-US" sz="1100"/>
          </a:p>
        </p:txBody>
      </p:sp>
      <p:sp>
        <p:nvSpPr>
          <p:cNvPr name="AutoShape 11" id="11"/>
          <p:cNvSpPr/>
          <p:nvPr/>
        </p:nvSpPr>
        <p:spPr>
          <a:xfrm>
            <a:off x="1185449" y="4766531"/>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2" id="12"/>
          <p:cNvSpPr txBox="true"/>
          <p:nvPr/>
        </p:nvSpPr>
        <p:spPr>
          <a:xfrm>
            <a:off x="1122623" y="4410204"/>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Regulation Issues</a:t>
            </a:r>
            <a:endParaRPr lang="en-US" sz="1100"/>
          </a:p>
        </p:txBody>
      </p:sp>
      <p:sp>
        <p:nvSpPr>
          <p:cNvPr name="TextBox 13" id="13"/>
          <p:cNvSpPr txBox="true"/>
          <p:nvPr/>
        </p:nvSpPr>
        <p:spPr>
          <a:xfrm>
            <a:off x="7092532" y="1882007"/>
            <a:ext cx="4228036" cy="13868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Achieving widespread public adoption of cryptocurrencies remains a challenge. Factors such as user education, ease of use, and addressing security concerns play critical roles in driving broader acceptance of digital currencies.</a:t>
            </a:r>
            <a:endParaRPr lang="en-US" sz="1100"/>
          </a:p>
        </p:txBody>
      </p:sp>
      <p:sp>
        <p:nvSpPr>
          <p:cNvPr name="AutoShape 14" id="14"/>
          <p:cNvSpPr/>
          <p:nvPr/>
        </p:nvSpPr>
        <p:spPr>
          <a:xfrm>
            <a:off x="7155358" y="1645041"/>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5" id="15"/>
          <p:cNvSpPr txBox="true"/>
          <p:nvPr/>
        </p:nvSpPr>
        <p:spPr>
          <a:xfrm>
            <a:off x="7092532" y="1288714"/>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Public Adoption</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2" presetClass="entr" presetSubtype="8" repeatCount="1000" spd="100%" accel="0%" decel="0%" fill="hold" nodeType="afterEffect">
                                  <p:stCondLst>
                                    <p:cond delay="0"/>
                                  </p:stCondLst>
                                  <p:childTnLst>
                                    <p:anim calcmode="lin" valueType="num">
                                      <p:cBhvr additive="base">
                                        <p:cTn id="7" dur="1000" repeatCount="1000" spd="100%" accel="0%" decel="0%" fill="hold"/>
                                        <p:tgtEl>
                                          <p:spTgt spid="2"/>
                                        </p:tgtEl>
                                        <p:attrNameLst>
                                          <p:attrName>ppt_x</p:attrName>
                                        </p:attrNameLst>
                                      </p:cBhvr>
                                      <p:tavLst>
                                        <p:tav fmla="" tm="0">
                                          <p:val>
                                            <p:strVal val="0-#ppt_w/2"/>
                                          </p:val>
                                        </p:tav>
                                        <p:tav fmla="" tm="100000">
                                          <p:val>
                                            <p:strVal val="#ppt_x"/>
                                          </p:val>
                                        </p:tav>
                                      </p:tavLst>
                                    </p:anim>
                                    <p:anim calcmode="lin" valueType="num">
                                      <p:cBhvr additive="base">
                                        <p:cTn id="8" dur="1000" repeatCount="1000" spd="100%" accel="0%" decel="0%" fill="hold"/>
                                        <p:tgtEl>
                                          <p:spTgt spid="2"/>
                                        </p:tgtEl>
                                        <p:attrNameLst>
                                          <p:attrName>ppt_y</p:attrName>
                                        </p:attrNameLst>
                                      </p:cBhvr>
                                      <p:tavLst>
                                        <p:tav fmla="" tm="0">
                                          <p:val>
                                            <p:strVal val="#ppt_y"/>
                                          </p:val>
                                        </p:tav>
                                        <p:tav fmla="" tm="100000">
                                          <p:val>
                                            <p:strVal val="#ppt_y"/>
                                          </p:val>
                                        </p:tav>
                                      </p:tavLst>
                                    </p:anim>
                                    <p:set>
                                      <p:cBhvr>
                                        <p:cTn id="6" dur="1" repeatCount="1000" spd="100%" accel="0%" decel="0%" fill="hold">
                                          <p:stCondLst>
                                            <p:cond delay="0"/>
                                          </p:stCondLst>
                                        </p:cTn>
                                        <p:tgtEl>
                                          <p:spTgt spid="2"/>
                                        </p:tgtEl>
                                        <p:attrNameLst>
                                          <p:attrName>style.visibility</p:attrName>
                                        </p:attrNameLst>
                                      </p:cBhvr>
                                      <p:to>
                                        <p:strVal val="visible"/>
                                      </p:to>
                                    </p:set>
                                  </p:childTnLst>
                                </p:cTn>
                              </p:par>
                              <p:par>
                                <p:cTn id="9" presetID="2" presetClass="entr" presetSubtype="8" repeatCount="1000" spd="100%" accel="0%" decel="0%" fill="hold" nodeType="withEffect">
                                  <p:stCondLst>
                                    <p:cond delay="500"/>
                                  </p:stCondLst>
                                  <p:childTnLst>
                                    <p:anim calcmode="lin" valueType="num">
                                      <p:cBhvr additive="base">
                                        <p:cTn id="11" dur="1000" repeatCount="1000" spd="100%" accel="0%" decel="0%" fill="hold"/>
                                        <p:tgtEl>
                                          <p:spTgt spid="3"/>
                                        </p:tgtEl>
                                        <p:attrNameLst>
                                          <p:attrName>ppt_x</p:attrName>
                                        </p:attrNameLst>
                                      </p:cBhvr>
                                      <p:tavLst>
                                        <p:tav fmla="" tm="0">
                                          <p:val>
                                            <p:strVal val="0-#ppt_w/2"/>
                                          </p:val>
                                        </p:tav>
                                        <p:tav fmla="" tm="100000">
                                          <p:val>
                                            <p:strVal val="#ppt_x"/>
                                          </p:val>
                                        </p:tav>
                                      </p:tavLst>
                                    </p:anim>
                                    <p:anim calcmode="lin" valueType="num">
                                      <p:cBhvr additive="base">
                                        <p:cTn id="12" dur="1000" repeatCount="1000" spd="100%" accel="0%" decel="0%" fill="hold"/>
                                        <p:tgtEl>
                                          <p:spTgt spid="3"/>
                                        </p:tgtEl>
                                        <p:attrNameLst>
                                          <p:attrName>ppt_y</p:attrName>
                                        </p:attrNameLst>
                                      </p:cBhvr>
                                      <p:tavLst>
                                        <p:tav fmla="" tm="0">
                                          <p:val>
                                            <p:strVal val="#ppt_y"/>
                                          </p:val>
                                        </p:tav>
                                        <p:tav fmla="" tm="100000">
                                          <p:val>
                                            <p:strVal val="#ppt_y"/>
                                          </p:val>
                                        </p:tav>
                                      </p:tavLst>
                                    </p:anim>
                                    <p:set>
                                      <p:cBhvr>
                                        <p:cTn id="10" dur="1" repeatCount="1000" spd="100%" accel="0%" decel="0%" fill="hold">
                                          <p:stCondLst>
                                            <p:cond delay="0"/>
                                          </p:stCondLst>
                                        </p:cTn>
                                        <p:tgtEl>
                                          <p:spTgt spid="3"/>
                                        </p:tgtEl>
                                        <p:attrNameLst>
                                          <p:attrName>style.visibility</p:attrName>
                                        </p:attrNameLst>
                                      </p:cBhvr>
                                      <p:to>
                                        <p:strVal val="visible"/>
                                      </p:to>
                                    </p:set>
                                  </p:childTnLst>
                                </p:cTn>
                              </p:par>
                              <p:par>
                                <p:cTn id="13" presetID="2" presetClass="entr" presetSubtype="8" repeatCount="1000" spd="100%" accel="0%" decel="0%" fill="hold" grpId="0" nodeType="withEffect">
                                  <p:stCondLst>
                                    <p:cond delay="500"/>
                                  </p:stCondLst>
                                  <p:childTnLst>
                                    <p:anim calcmode="lin" valueType="num">
                                      <p:cBhvr additive="base">
                                        <p:cTn id="15" dur="1000" repeatCount="1000" spd="100%" accel="0%" decel="0%" fill="hold"/>
                                        <p:tgtEl>
                                          <p:spTgt spid="4"/>
                                        </p:tgtEl>
                                        <p:attrNameLst>
                                          <p:attrName>ppt_x</p:attrName>
                                        </p:attrNameLst>
                                      </p:cBhvr>
                                      <p:tavLst>
                                        <p:tav fmla="" tm="0">
                                          <p:val>
                                            <p:strVal val="0-#ppt_w/2"/>
                                          </p:val>
                                        </p:tav>
                                        <p:tav fmla="" tm="100000">
                                          <p:val>
                                            <p:strVal val="#ppt_x"/>
                                          </p:val>
                                        </p:tav>
                                      </p:tavLst>
                                    </p:anim>
                                    <p:anim calcmode="lin" valueType="num">
                                      <p:cBhvr additive="base">
                                        <p:cTn id="16" dur="1000" repeatCount="1000" spd="100%" accel="0%" decel="0%" fill="hold"/>
                                        <p:tgtEl>
                                          <p:spTgt spid="4"/>
                                        </p:tgtEl>
                                        <p:attrNameLst>
                                          <p:attrName>ppt_y</p:attrName>
                                        </p:attrNameLst>
                                      </p:cBhvr>
                                      <p:tavLst>
                                        <p:tav fmla="" tm="0">
                                          <p:val>
                                            <p:strVal val="#ppt_y"/>
                                          </p:val>
                                        </p:tav>
                                        <p:tav fmla="" tm="100000">
                                          <p:val>
                                            <p:strVal val="#ppt_y"/>
                                          </p:val>
                                        </p:tav>
                                      </p:tavLst>
                                    </p:anim>
                                    <p:set>
                                      <p:cBhvr>
                                        <p:cTn id="14" dur="1" repeatCount="1000" spd="100%" accel="0%" decel="0%" fill="hold">
                                          <p:stCondLst>
                                            <p:cond delay="0"/>
                                          </p:stCondLst>
                                        </p:cTn>
                                        <p:tgtEl>
                                          <p:spTgt spid="4"/>
                                        </p:tgtEl>
                                        <p:attrNameLst>
                                          <p:attrName>style.visibility</p:attrName>
                                        </p:attrNameLst>
                                      </p:cBhvr>
                                      <p:to>
                                        <p:strVal val="visible"/>
                                      </p:to>
                                    </p:set>
                                  </p:childTnLst>
                                </p:cTn>
                              </p:par>
                              <p:par>
                                <p:cTn id="17" presetID="2" presetClass="entr" presetSubtype="8" repeatCount="1000" spd="100%" accel="0%" decel="0%" fill="hold" grpId="0" nodeType="withEffect">
                                  <p:stCondLst>
                                    <p:cond delay="500"/>
                                  </p:stCondLst>
                                  <p:childTnLst>
                                    <p:anim calcmode="lin" valueType="num">
                                      <p:cBhvr additive="base">
                                        <p:cTn id="19" dur="1000" repeatCount="1000" spd="100%" accel="0%" decel="0%" fill="hold"/>
                                        <p:tgtEl>
                                          <p:spTgt spid="5"/>
                                        </p:tgtEl>
                                        <p:attrNameLst>
                                          <p:attrName>ppt_x</p:attrName>
                                        </p:attrNameLst>
                                      </p:cBhvr>
                                      <p:tavLst>
                                        <p:tav fmla="" tm="0">
                                          <p:val>
                                            <p:strVal val="0-#ppt_w/2"/>
                                          </p:val>
                                        </p:tav>
                                        <p:tav fmla="" tm="100000">
                                          <p:val>
                                            <p:strVal val="#ppt_x"/>
                                          </p:val>
                                        </p:tav>
                                      </p:tavLst>
                                    </p:anim>
                                    <p:anim calcmode="lin" valueType="num">
                                      <p:cBhvr additive="base">
                                        <p:cTn id="20" dur="1000" repeatCount="1000" spd="100%" accel="0%" decel="0%" fill="hold"/>
                                        <p:tgtEl>
                                          <p:spTgt spid="5"/>
                                        </p:tgtEl>
                                        <p:attrNameLst>
                                          <p:attrName>ppt_y</p:attrName>
                                        </p:attrNameLst>
                                      </p:cBhvr>
                                      <p:tavLst>
                                        <p:tav fmla="" tm="0">
                                          <p:val>
                                            <p:strVal val="#ppt_y"/>
                                          </p:val>
                                        </p:tav>
                                        <p:tav fmla="" tm="100000">
                                          <p:val>
                                            <p:strVal val="#ppt_y"/>
                                          </p:val>
                                        </p:tav>
                                      </p:tavLst>
                                    </p:anim>
                                    <p:set>
                                      <p:cBhvr>
                                        <p:cTn id="18" dur="1" repeatCount="1000" spd="100%" accel="0%" decel="0%" fill="hold">
                                          <p:stCondLst>
                                            <p:cond delay="0"/>
                                          </p:stCondLst>
                                        </p:cTn>
                                        <p:tgtEl>
                                          <p:spTgt spid="5"/>
                                        </p:tgtEl>
                                        <p:attrNameLst>
                                          <p:attrName>style.visibility</p:attrName>
                                        </p:attrNameLst>
                                      </p:cBhvr>
                                      <p:to>
                                        <p:strVal val="visible"/>
                                      </p:to>
                                    </p:set>
                                  </p:childTnLst>
                                </p:cTn>
                              </p:par>
                              <p:par>
                                <p:cTn id="21" presetID="2" presetClass="entr" presetSubtype="8" repeatCount="1000" spd="100%" accel="0%" decel="0%" fill="hold" nodeType="withEffect">
                                  <p:stCondLst>
                                    <p:cond delay="500"/>
                                  </p:stCondLst>
                                  <p:childTnLst>
                                    <p:anim calcmode="lin" valueType="num">
                                      <p:cBhvr additive="base">
                                        <p:cTn id="23" dur="1000" repeatCount="1000" spd="100%" accel="0%" decel="0%" fill="hold"/>
                                        <p:tgtEl>
                                          <p:spTgt spid="6"/>
                                        </p:tgtEl>
                                        <p:attrNameLst>
                                          <p:attrName>ppt_x</p:attrName>
                                        </p:attrNameLst>
                                      </p:cBhvr>
                                      <p:tavLst>
                                        <p:tav fmla="" tm="0">
                                          <p:val>
                                            <p:strVal val="0-#ppt_w/2"/>
                                          </p:val>
                                        </p:tav>
                                        <p:tav fmla="" tm="100000">
                                          <p:val>
                                            <p:strVal val="#ppt_x"/>
                                          </p:val>
                                        </p:tav>
                                      </p:tavLst>
                                    </p:anim>
                                    <p:anim calcmode="lin" valueType="num">
                                      <p:cBhvr additive="base">
                                        <p:cTn id="24" dur="1000" repeatCount="1000" spd="100%" accel="0%" decel="0%" fill="hold"/>
                                        <p:tgtEl>
                                          <p:spTgt spid="6"/>
                                        </p:tgtEl>
                                        <p:attrNameLst>
                                          <p:attrName>ppt_y</p:attrName>
                                        </p:attrNameLst>
                                      </p:cBhvr>
                                      <p:tavLst>
                                        <p:tav fmla="" tm="0">
                                          <p:val>
                                            <p:strVal val="#ppt_y"/>
                                          </p:val>
                                        </p:tav>
                                        <p:tav fmla="" tm="100000">
                                          <p:val>
                                            <p:strVal val="#ppt_y"/>
                                          </p:val>
                                        </p:tav>
                                      </p:tavLst>
                                    </p:anim>
                                    <p:set>
                                      <p:cBhvr>
                                        <p:cTn id="22" dur="1" repeatCount="1000" spd="100%" accel="0%" decel="0%" fill="hold">
                                          <p:stCondLst>
                                            <p:cond delay="0"/>
                                          </p:stCondLst>
                                        </p:cTn>
                                        <p:tgtEl>
                                          <p:spTgt spid="6"/>
                                        </p:tgtEl>
                                        <p:attrNameLst>
                                          <p:attrName>style.visibility</p:attrName>
                                        </p:attrNameLst>
                                      </p:cBhvr>
                                      <p:to>
                                        <p:strVal val="visible"/>
                                      </p:to>
                                    </p:set>
                                  </p:childTnLst>
                                </p:cTn>
                              </p:par>
                              <p:par>
                                <p:cTn id="25" presetID="2" presetClass="entr" presetSubtype="8" repeatCount="1000" spd="100%" accel="0%" decel="0%" fill="hold" grpId="0" nodeType="withEffect">
                                  <p:stCondLst>
                                    <p:cond delay="500"/>
                                  </p:stCondLst>
                                  <p:childTnLst>
                                    <p:anim calcmode="lin" valueType="num">
                                      <p:cBhvr additive="base">
                                        <p:cTn id="27" dur="1000" repeatCount="1000" spd="100%" accel="0%" decel="0%" fill="hold"/>
                                        <p:tgtEl>
                                          <p:spTgt spid="7"/>
                                        </p:tgtEl>
                                        <p:attrNameLst>
                                          <p:attrName>ppt_x</p:attrName>
                                        </p:attrNameLst>
                                      </p:cBhvr>
                                      <p:tavLst>
                                        <p:tav fmla="" tm="0">
                                          <p:val>
                                            <p:strVal val="0-#ppt_w/2"/>
                                          </p:val>
                                        </p:tav>
                                        <p:tav fmla="" tm="100000">
                                          <p:val>
                                            <p:strVal val="#ppt_x"/>
                                          </p:val>
                                        </p:tav>
                                      </p:tavLst>
                                    </p:anim>
                                    <p:anim calcmode="lin" valueType="num">
                                      <p:cBhvr additive="base">
                                        <p:cTn id="28" dur="1000" repeatCount="1000" spd="100%" accel="0%" decel="0%" fill="hold"/>
                                        <p:tgtEl>
                                          <p:spTgt spid="7"/>
                                        </p:tgtEl>
                                        <p:attrNameLst>
                                          <p:attrName>ppt_y</p:attrName>
                                        </p:attrNameLst>
                                      </p:cBhvr>
                                      <p:tavLst>
                                        <p:tav fmla="" tm="0">
                                          <p:val>
                                            <p:strVal val="#ppt_y"/>
                                          </p:val>
                                        </p:tav>
                                        <p:tav fmla="" tm="100000">
                                          <p:val>
                                            <p:strVal val="#ppt_y"/>
                                          </p:val>
                                        </p:tav>
                                      </p:tavLst>
                                    </p:anim>
                                    <p:set>
                                      <p:cBhvr>
                                        <p:cTn id="26" dur="1" repeatCount="1000" spd="100%" accel="0%" decel="0%" fill="hold">
                                          <p:stCondLst>
                                            <p:cond delay="0"/>
                                          </p:stCondLst>
                                        </p:cTn>
                                        <p:tgtEl>
                                          <p:spTgt spid="7"/>
                                        </p:tgtEl>
                                        <p:attrNameLst>
                                          <p:attrName>style.visibility</p:attrName>
                                        </p:attrNameLst>
                                      </p:cBhvr>
                                      <p:to>
                                        <p:strVal val="visible"/>
                                      </p:to>
                                    </p:set>
                                  </p:childTnLst>
                                </p:cTn>
                              </p:par>
                              <p:par>
                                <p:cTn id="29" presetID="2" presetClass="entr" presetSubtype="8" repeatCount="1000" spd="100%" accel="0%" decel="0%" fill="hold" grpId="0" nodeType="withEffect">
                                  <p:stCondLst>
                                    <p:cond delay="500"/>
                                  </p:stCondLst>
                                  <p:childTnLst>
                                    <p:anim calcmode="lin" valueType="num">
                                      <p:cBhvr additive="base">
                                        <p:cTn id="31" dur="1000" repeatCount="1000" spd="100%" accel="0%" decel="0%" fill="hold"/>
                                        <p:tgtEl>
                                          <p:spTgt spid="8"/>
                                        </p:tgtEl>
                                        <p:attrNameLst>
                                          <p:attrName>ppt_x</p:attrName>
                                        </p:attrNameLst>
                                      </p:cBhvr>
                                      <p:tavLst>
                                        <p:tav fmla="" tm="0">
                                          <p:val>
                                            <p:strVal val="0-#ppt_w/2"/>
                                          </p:val>
                                        </p:tav>
                                        <p:tav fmla="" tm="100000">
                                          <p:val>
                                            <p:strVal val="#ppt_x"/>
                                          </p:val>
                                        </p:tav>
                                      </p:tavLst>
                                    </p:anim>
                                    <p:anim calcmode="lin" valueType="num">
                                      <p:cBhvr additive="base">
                                        <p:cTn id="32" dur="1000" repeatCount="1000" spd="100%" accel="0%" decel="0%" fill="hold"/>
                                        <p:tgtEl>
                                          <p:spTgt spid="8"/>
                                        </p:tgtEl>
                                        <p:attrNameLst>
                                          <p:attrName>ppt_y</p:attrName>
                                        </p:attrNameLst>
                                      </p:cBhvr>
                                      <p:tavLst>
                                        <p:tav fmla="" tm="0">
                                          <p:val>
                                            <p:strVal val="#ppt_y"/>
                                          </p:val>
                                        </p:tav>
                                        <p:tav fmla="" tm="100000">
                                          <p:val>
                                            <p:strVal val="#ppt_y"/>
                                          </p:val>
                                        </p:tav>
                                      </p:tavLst>
                                    </p:anim>
                                    <p:set>
                                      <p:cBhvr>
                                        <p:cTn id="30" dur="1" repeatCount="1000" spd="100%" accel="0%" decel="0%" fill="hold">
                                          <p:stCondLst>
                                            <p:cond delay="0"/>
                                          </p:stCondLst>
                                        </p:cTn>
                                        <p:tgtEl>
                                          <p:spTgt spid="8"/>
                                        </p:tgtEl>
                                        <p:attrNameLst>
                                          <p:attrName>style.visibility</p:attrName>
                                        </p:attrNameLst>
                                      </p:cBhvr>
                                      <p:to>
                                        <p:strVal val="visible"/>
                                      </p:to>
                                    </p:set>
                                  </p:childTnLst>
                                </p:cTn>
                              </p:par>
                              <p:par>
                                <p:cTn id="33" presetID="2" presetClass="entr" presetSubtype="8" repeatCount="1000" spd="100%" accel="0%" decel="0%" fill="hold" grpId="0" nodeType="withEffect">
                                  <p:stCondLst>
                                    <p:cond delay="500"/>
                                  </p:stCondLst>
                                  <p:childTnLst>
                                    <p:anim calcmode="lin" valueType="num">
                                      <p:cBhvr additive="base">
                                        <p:cTn id="35" dur="1000" repeatCount="1000" spd="100%" accel="0%" decel="0%" fill="hold"/>
                                        <p:tgtEl>
                                          <p:spTgt spid="9"/>
                                        </p:tgtEl>
                                        <p:attrNameLst>
                                          <p:attrName>ppt_x</p:attrName>
                                        </p:attrNameLst>
                                      </p:cBhvr>
                                      <p:tavLst>
                                        <p:tav fmla="" tm="0">
                                          <p:val>
                                            <p:strVal val="0-#ppt_w/2"/>
                                          </p:val>
                                        </p:tav>
                                        <p:tav fmla="" tm="100000">
                                          <p:val>
                                            <p:strVal val="#ppt_x"/>
                                          </p:val>
                                        </p:tav>
                                      </p:tavLst>
                                    </p:anim>
                                    <p:anim calcmode="lin" valueType="num">
                                      <p:cBhvr additive="base">
                                        <p:cTn id="36" dur="1000" repeatCount="1000" spd="100%" accel="0%" decel="0%" fill="hold"/>
                                        <p:tgtEl>
                                          <p:spTgt spid="9"/>
                                        </p:tgtEl>
                                        <p:attrNameLst>
                                          <p:attrName>ppt_y</p:attrName>
                                        </p:attrNameLst>
                                      </p:cBhvr>
                                      <p:tavLst>
                                        <p:tav fmla="" tm="0">
                                          <p:val>
                                            <p:strVal val="#ppt_y"/>
                                          </p:val>
                                        </p:tav>
                                        <p:tav fmla="" tm="100000">
                                          <p:val>
                                            <p:strVal val="#ppt_y"/>
                                          </p:val>
                                        </p:tav>
                                      </p:tavLst>
                                    </p:anim>
                                    <p:set>
                                      <p:cBhvr>
                                        <p:cTn id="34" dur="1" repeatCount="1000" spd="100%" accel="0%" decel="0%" fill="hold">
                                          <p:stCondLst>
                                            <p:cond delay="0"/>
                                          </p:stCondLst>
                                        </p:cTn>
                                        <p:tgtEl>
                                          <p:spTgt spid="9"/>
                                        </p:tgtEl>
                                        <p:attrNameLst>
                                          <p:attrName>style.visibility</p:attrName>
                                        </p:attrNameLst>
                                      </p:cBhvr>
                                      <p:to>
                                        <p:strVal val="visible"/>
                                      </p:to>
                                    </p:set>
                                  </p:childTnLst>
                                </p:cTn>
                              </p:par>
                              <p:par>
                                <p:cTn id="37" presetID="9" presetClass="entr" presetSubtype="0" repeatCount="1000" spd="100%" accel="0%" decel="0%" fill="hold" grpId="0" nodeType="withEffect">
                                  <p:stCondLst>
                                    <p:cond delay="0"/>
                                  </p:stCondLst>
                                  <p:childTnLst>
                                    <p:animEffect filter="dissolve" transition="in">
                                      <p:cBhvr>
                                        <p:cTn id="39" dur="500" repeatCount="1000" spd="100%" accel="0%" decel="0%"/>
                                        <p:tgtEl>
                                          <p:spTgt spid="11"/>
                                        </p:tgtEl>
                                      </p:cBhvr>
                                    </p:animEffect>
                                    <p:set>
                                      <p:cBhvr>
                                        <p:cTn id="38" dur="1" repeatCount="1000" spd="100%" accel="0%" decel="0%" fill="hold">
                                          <p:stCondLst>
                                            <p:cond delay="0"/>
                                          </p:stCondLst>
                                        </p:cTn>
                                        <p:tgtEl>
                                          <p:spTgt spid="11"/>
                                        </p:tgtEl>
                                        <p:attrNameLst>
                                          <p:attrName>style.visibility</p:attrName>
                                        </p:attrNameLst>
                                      </p:cBhvr>
                                      <p:to>
                                        <p:strVal val="visible"/>
                                      </p:to>
                                    </p:set>
                                  </p:childTnLst>
                                </p:cTn>
                              </p:par>
                              <p:par>
                                <p:cTn id="40" presetID="9" presetClass="entr" presetSubtype="0" repeatCount="1000" spd="100%" accel="0%" decel="0%" fill="hold" grpId="0" nodeType="withEffect">
                                  <p:stCondLst>
                                    <p:cond delay="0"/>
                                  </p:stCondLst>
                                  <p:childTnLst>
                                    <p:animEffect filter="dissolve" transition="in">
                                      <p:cBhvr>
                                        <p:cTn id="42" dur="500" repeatCount="1000" spd="100%" accel="0%" decel="0%"/>
                                        <p:tgtEl>
                                          <p:spTgt spid="12"/>
                                        </p:tgtEl>
                                      </p:cBhvr>
                                    </p:animEffect>
                                    <p:set>
                                      <p:cBhvr>
                                        <p:cTn id="41" dur="1" repeatCount="1000" spd="100%" accel="0%" decel="0%" fill="hold">
                                          <p:stCondLst>
                                            <p:cond delay="0"/>
                                          </p:stCondLst>
                                        </p:cTn>
                                        <p:tgtEl>
                                          <p:spTgt spid="12"/>
                                        </p:tgtEl>
                                        <p:attrNameLst>
                                          <p:attrName>style.visibility</p:attrName>
                                        </p:attrNameLst>
                                      </p:cBhvr>
                                      <p:to>
                                        <p:strVal val="visible"/>
                                      </p:to>
                                    </p:set>
                                  </p:childTnLst>
                                </p:cTn>
                              </p:par>
                              <p:par>
                                <p:cTn id="43" presetID="22" presetClass="entr" presetSubtype="4" repeatCount="1000" spd="100%" accel="0%" decel="0%" fill="hold" grpId="0" nodeType="withEffect">
                                  <p:stCondLst>
                                    <p:cond delay="0"/>
                                  </p:stCondLst>
                                  <p:childTnLst>
                                    <p:animEffect filter="wipe(down)" transition="in">
                                      <p:cBhvr>
                                        <p:cTn id="45" dur="500" repeatCount="1000" spd="100%" accel="0%" decel="0%"/>
                                        <p:tgtEl>
                                          <p:spTgt spid="10"/>
                                        </p:tgtEl>
                                      </p:cBhvr>
                                    </p:animEffect>
                                    <p:set>
                                      <p:cBhvr>
                                        <p:cTn id="44" dur="1" repeatCount="1000" spd="100%" accel="0%" decel="0%" fill="hold">
                                          <p:stCondLst>
                                            <p:cond delay="0"/>
                                          </p:stCondLst>
                                        </p:cTn>
                                        <p:tgtEl>
                                          <p:spTgt spid="10"/>
                                        </p:tgtEl>
                                        <p:attrNameLst>
                                          <p:attrName>style.visibility</p:attrName>
                                        </p:attrNameLst>
                                      </p:cBhvr>
                                      <p:to>
                                        <p:strVal val="visible"/>
                                      </p:to>
                                    </p:set>
                                  </p:childTnLst>
                                </p:cTn>
                              </p:par>
                              <p:par>
                                <p:cTn id="46" presetID="9" presetClass="entr" presetSubtype="0" repeatCount="1000" spd="100%" accel="0%" decel="0%" fill="hold" grpId="0" nodeType="withEffect">
                                  <p:stCondLst>
                                    <p:cond delay="0"/>
                                  </p:stCondLst>
                                  <p:childTnLst>
                                    <p:animEffect filter="dissolve" transition="in">
                                      <p:cBhvr>
                                        <p:cTn id="48" dur="500" repeatCount="1000" spd="100%" accel="0%" decel="0%"/>
                                        <p:tgtEl>
                                          <p:spTgt spid="14"/>
                                        </p:tgtEl>
                                      </p:cBhvr>
                                    </p:animEffect>
                                    <p:set>
                                      <p:cBhvr>
                                        <p:cTn id="47" dur="1" repeatCount="1000" spd="100%" accel="0%" decel="0%" fill="hold">
                                          <p:stCondLst>
                                            <p:cond delay="0"/>
                                          </p:stCondLst>
                                        </p:cTn>
                                        <p:tgtEl>
                                          <p:spTgt spid="14"/>
                                        </p:tgtEl>
                                        <p:attrNameLst>
                                          <p:attrName>style.visibility</p:attrName>
                                        </p:attrNameLst>
                                      </p:cBhvr>
                                      <p:to>
                                        <p:strVal val="visible"/>
                                      </p:to>
                                    </p:set>
                                  </p:childTnLst>
                                </p:cTn>
                              </p:par>
                              <p:par>
                                <p:cTn id="49" presetID="9" presetClass="entr" presetSubtype="0" repeatCount="1000" spd="100%" accel="0%" decel="0%" fill="hold" grpId="0" nodeType="withEffect">
                                  <p:stCondLst>
                                    <p:cond delay="0"/>
                                  </p:stCondLst>
                                  <p:childTnLst>
                                    <p:animEffect filter="dissolve" transition="in">
                                      <p:cBhvr>
                                        <p:cTn id="51" dur="500" repeatCount="1000" spd="100%" accel="0%" decel="0%"/>
                                        <p:tgtEl>
                                          <p:spTgt spid="15"/>
                                        </p:tgtEl>
                                      </p:cBhvr>
                                    </p:animEffect>
                                    <p:set>
                                      <p:cBhvr>
                                        <p:cTn id="50" dur="1" repeatCount="1000" spd="100%" accel="0%" decel="0%" fill="hold">
                                          <p:stCondLst>
                                            <p:cond delay="0"/>
                                          </p:stCondLst>
                                        </p:cTn>
                                        <p:tgtEl>
                                          <p:spTgt spid="15"/>
                                        </p:tgtEl>
                                        <p:attrNameLst>
                                          <p:attrName>style.visibility</p:attrName>
                                        </p:attrNameLst>
                                      </p:cBhvr>
                                      <p:to>
                                        <p:strVal val="visible"/>
                                      </p:to>
                                    </p:set>
                                  </p:childTnLst>
                                </p:cTn>
                              </p:par>
                              <p:par>
                                <p:cTn id="52" presetID="22" presetClass="entr" presetSubtype="4" repeatCount="1000" spd="100%" accel="0%" decel="0%" fill="hold" grpId="0" nodeType="withEffect">
                                  <p:stCondLst>
                                    <p:cond delay="0"/>
                                  </p:stCondLst>
                                  <p:childTnLst>
                                    <p:animEffect filter="wipe(down)" transition="in">
                                      <p:cBhvr>
                                        <p:cTn id="54" dur="500" repeatCount="1000" spd="100%" accel="0%" decel="0%"/>
                                        <p:tgtEl>
                                          <p:spTgt spid="13"/>
                                        </p:tgtEl>
                                      </p:cBhvr>
                                    </p:animEffect>
                                    <p:set>
                                      <p:cBhvr>
                                        <p:cTn id="53" dur="1" repeatCount="1000" spd="100%" accel="0%" decel="0%"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animBg="true"/>
      <p:bldP grpId="0" spid="5" animBg="true"/>
      <p:bldP grpId="0" spid="7"/>
      <p:bldP grpId="0" spid="8" animBg="true"/>
      <p:bldP grpId="0" spid="9" animBg="true"/>
      <p:bldP grpId="0" spid="10"/>
      <p:bldP grpId="0" spid="11" animBg="true"/>
      <p:bldP grpId="0" spid="12"/>
      <p:bldP grpId="0" spid="13"/>
      <p:bldP grpId="0" spid="14" animBg="true"/>
      <p:bldP grpId="0" spid="15"/>
    </p:bldLst>
  </p:timing>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8F5F6"/>
        </a:solidFill>
      </p:bgPr>
    </p:bg>
    <p:spTree>
      <p:nvGrpSpPr>
        <p:cNvPr id="1" name=""/>
        <p:cNvGrpSpPr/>
        <p:nvPr/>
      </p:nvGrpSpPr>
      <p:grpSpPr>
        <a:xfrm>
          <a:off x="0" y="0"/>
          <a:ext cx="0" cy="0"/>
          <a:chOff x="0" y="0"/>
          <a:chExt cx="0" cy="0"/>
        </a:xfrm>
      </p:grpSpPr>
      <p:pic>
        <p:nvPicPr>
          <p:cNvPr name="image1.jpeg" id="2"/>
          <p:cNvPicPr>
            <a:picLocks noChangeAspect="true"/>
          </p:cNvPicPr>
          <p:nvPr/>
        </p:nvPicPr>
        <p:blipFill>
          <a:blip r:embed="rId2"/>
          <a:stretch>
            <a:fillRect t="0" l="0" b="0" r="0"/>
          </a:stretch>
        </p:blipFill>
        <p:spPr>
          <a:xfrm>
            <a:off x="0" y="0"/>
            <a:ext cx="12190815" cy="6858000"/>
          </a:xfrm>
          <a:prstGeom prst="rect">
            <a:avLst/>
          </a:prstGeom>
        </p:spPr>
      </p:pic>
      <p:sp>
        <p:nvSpPr>
          <p:cNvPr name="TextBox 3" id="3"/>
          <p:cNvSpPr txBox="true"/>
          <p:nvPr/>
        </p:nvSpPr>
        <p:spPr>
          <a:xfrm>
            <a:off x="1421118" y="2592559"/>
            <a:ext cx="9349763" cy="1429551"/>
          </a:xfrm>
          <a:prstGeom prst="rect">
            <a:avLst/>
          </a:prstGeom>
        </p:spPr>
        <p:txBody>
          <a:bodyPr anchor="t" rtlCol="false" vert="horz" tIns="45720" lIns="91440" bIns="45720" rIns="91440">
            <a:noAutofit/>
          </a:bodyPr>
          <a:lstStyle/>
          <a:p>
            <a:pPr algn="ctr" indent="0" marL="0">
              <a:lnSpc>
                <a:spcPct val="170000"/>
              </a:lnSpc>
              <a:spcBef>
                <a:spcPct val="0"/>
              </a:spcBef>
              <a:defRPr/>
            </a:pPr>
            <a:r>
              <a:rPr lang="en-US" b="false" i="false" sz="4400" baseline="0" u="none">
                <a:solidFill>
                  <a:srgbClr val="FFFFFF"/>
                </a:solidFill>
                <a:latin typeface="华康圆体 Std W7"/>
                <a:ea typeface="华康圆体 Std W7"/>
              </a:rPr>
              <a:t>THANK YOU FOR LISTENING</a:t>
            </a:r>
            <a:endParaRPr lang="en-US" sz="1100"/>
          </a:p>
        </p:txBody>
      </p:sp>
      <p:sp>
        <p:nvSpPr>
          <p:cNvPr name="TextBox 4" id="4"/>
          <p:cNvSpPr txBox="true"/>
          <p:nvPr/>
        </p:nvSpPr>
        <p:spPr>
          <a:xfrm>
            <a:off x="5153822" y="3969295"/>
            <a:ext cx="1873784" cy="754063"/>
          </a:xfrm>
          <a:prstGeom prst="rect">
            <a:avLst/>
          </a:prstGeom>
        </p:spPr>
        <p:txBody>
          <a:bodyPr anchor="t" rtlCol="false" vert="horz" tIns="45720" lIns="91440" bIns="45720" rIns="91440">
            <a:normAutofit/>
          </a:bodyPr>
          <a:lstStyle/>
          <a:p>
            <a:pPr algn="ctr" indent="0" marL="0">
              <a:lnSpc>
                <a:spcPct val="90000"/>
              </a:lnSpc>
              <a:spcBef>
                <a:spcPts val="1000"/>
              </a:spcBef>
              <a:defRPr/>
            </a:pPr>
            <a:r>
              <a:rPr lang="zh-CN" b="false" i="false" sz="1600" baseline="0" u="none" altLang="en-US">
                <a:solidFill>
                  <a:srgbClr val="FFFFFF"/>
                </a:solidFill>
                <a:latin typeface="华康圆体 Std W7"/>
                <a:ea typeface="华康圆体 Std W7"/>
              </a:rPr>
              <a:t>汇报人</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14" presetClass="entr" presetSubtype="10" repeatCount="1000" spd="100%" accel="0%" decel="0%" fill="hold" nodeType="afterEffect">
                                  <p:stCondLst>
                                    <p:cond delay="0"/>
                                  </p:stCondLst>
                                  <p:childTnLst>
                                    <p:animEffect filter="randombar(horizontal)" transition="in">
                                      <p:cBhvr>
                                        <p:cTn id="7" dur="500" repeatCount="1000" spd="100%" accel="0%" decel="0%"/>
                                        <p:tgtEl>
                                          <p:spTgt spid="2"/>
                                        </p:tgtEl>
                                      </p:cBhvr>
                                    </p:animEffect>
                                    <p:set>
                                      <p:cBhvr>
                                        <p:cTn id="6" dur="1" repeatCount="1000" spd="100%" accel="0%" decel="0%"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01</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Overview of Cryptocurrencies</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470654" y="-33509"/>
            <a:ext cx="2833350" cy="1885948"/>
          </a:xfrm>
          <a:prstGeom prst="rect">
            <a:avLst/>
          </a:prstGeom>
        </p:spPr>
      </p:pic>
      <p:pic>
        <p:nvPicPr>
          <p:cNvPr name="image4.png" id="3"/>
          <p:cNvPicPr>
            <a:picLocks noChangeAspect="true"/>
          </p:cNvPicPr>
          <p:nvPr/>
        </p:nvPicPr>
        <p:blipFill>
          <a:blip r:embed="rId3"/>
          <a:srcRect b="36666" r="32667"/>
          <a:stretch>
            <a:fillRect t="0" l="0" b="0" r="0"/>
          </a:stretch>
        </p:blipFill>
        <p:spPr>
          <a:xfrm>
            <a:off x="5254625" y="2514600"/>
            <a:ext cx="6937375" cy="4343400"/>
          </a:xfrm>
          <a:prstGeom prst="rect">
            <a:avLst/>
          </a:prstGeom>
        </p:spPr>
      </p:pic>
      <p:sp>
        <p:nvSpPr>
          <p:cNvPr name="TextBox 4" id="4"/>
          <p:cNvSpPr txBox="true"/>
          <p:nvPr/>
        </p:nvSpPr>
        <p:spPr>
          <a:xfrm>
            <a:off x="1039496" y="601111"/>
            <a:ext cx="5327957"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Cryptocurrency?</a:t>
            </a:r>
            <a:endParaRPr lang="en-US" sz="1100"/>
          </a:p>
        </p:txBody>
      </p:sp>
      <p:grpSp>
        <p:nvGrpSpPr>
          <p:cNvPr name="Group 5" id="5"/>
          <p:cNvGrpSpPr/>
          <p:nvPr/>
        </p:nvGrpSpPr>
        <p:grpSpPr>
          <a:xfrm>
            <a:off x="1110464" y="2103404"/>
            <a:ext cx="9958372" cy="4376282"/>
            <a:chOff x="1110464" y="1450409"/>
            <a:chExt cx="9958372" cy="4376282"/>
          </a:xfrm>
        </p:grpSpPr>
        <p:grpSp>
          <p:nvGrpSpPr>
            <p:cNvPr name="Group 6" id="6"/>
            <p:cNvGrpSpPr/>
            <p:nvPr/>
          </p:nvGrpSpPr>
          <p:grpSpPr>
            <a:xfrm>
              <a:off x="1550894" y="1450409"/>
              <a:ext cx="9090214" cy="4376282"/>
              <a:chOff x="1071716" y="1247323"/>
              <a:chExt cx="10048568" cy="4837661"/>
            </a:xfrm>
            <a:solidFill>
              <a:srgbClr val="FFFFFF">
                <a:alpha val="50000"/>
                <a:lumMod val="95000"/>
              </a:srgbClr>
            </a:solidFill>
          </p:grpSpPr>
          <p:sp>
            <p:nvSpPr>
              <p:cNvPr name="Freeform 7" id="7"/>
              <p:cNvSpPr/>
              <p:nvPr/>
            </p:nvSpPr>
            <p:spPr>
              <a:xfrm>
                <a:off x="1071716" y="1560254"/>
                <a:ext cx="2892665" cy="2241492"/>
              </a:xfrm>
              <a:custGeom>
                <a:avLst/>
                <a:gdLst/>
                <a:ahLst/>
                <a:cxnLst/>
                <a:rect r="r" b="b" t="t" l="l"/>
                <a:pathLst>
                  <a:path w="21600" h="21600" stroke="true" fill="norm" extrusionOk="false">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grpFill/>
              <a:ln cap="flat">
                <a:prstDash val="solid"/>
              </a:ln>
            </p:spPr>
            <p:txBody>
              <a:bodyPr vert="horz" anchor="ctr" wrap="square" tIns="45720" lIns="91440" bIns="45720" rIns="91440">
                <a:normAutofit/>
              </a:bodyPr>
              <a:p>
                <a:pPr algn="ctr" marL="0"/>
              </a:p>
            </p:txBody>
          </p:sp>
          <p:sp>
            <p:nvSpPr>
              <p:cNvPr name="Freeform 8" id="8"/>
              <p:cNvSpPr/>
              <p:nvPr/>
            </p:nvSpPr>
            <p:spPr>
              <a:xfrm>
                <a:off x="2659645" y="1473576"/>
                <a:ext cx="486286" cy="175323"/>
              </a:xfrm>
              <a:custGeom>
                <a:avLst/>
                <a:gdLst/>
                <a:ahLst/>
                <a:cxnLst/>
                <a:rect r="r" b="b" t="t" l="l"/>
                <a:pathLst>
                  <a:path w="21600" h="21600" stroke="true" fill="norm" extrusionOk="false">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grpFill/>
              <a:ln cap="flat">
                <a:prstDash val="solid"/>
              </a:ln>
            </p:spPr>
            <p:txBody>
              <a:bodyPr vert="horz" anchor="ctr" wrap="square" tIns="45720" lIns="91440" bIns="45720" rIns="91440">
                <a:normAutofit/>
              </a:bodyPr>
              <a:p>
                <a:pPr algn="ctr" marL="0"/>
              </a:p>
            </p:txBody>
          </p:sp>
          <p:sp>
            <p:nvSpPr>
              <p:cNvPr name="Freeform 9" id="9"/>
              <p:cNvSpPr/>
              <p:nvPr/>
            </p:nvSpPr>
            <p:spPr>
              <a:xfrm>
                <a:off x="3184375" y="1615331"/>
                <a:ext cx="84303" cy="41888"/>
              </a:xfrm>
              <a:custGeom>
                <a:avLst/>
                <a:gdLst/>
                <a:ahLst/>
                <a:cxnLst/>
                <a:rect r="r" b="b" t="t" l="l"/>
                <a:pathLst>
                  <a:path w="21600" h="21600" stroke="true" fill="norm" extrusionOk="false">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grpFill/>
              <a:ln cap="flat">
                <a:prstDash val="solid"/>
              </a:ln>
            </p:spPr>
            <p:txBody>
              <a:bodyPr vert="horz" anchor="ctr" wrap="square" tIns="45720" lIns="91440" bIns="45720" rIns="91440">
                <a:normAutofit/>
              </a:bodyPr>
              <a:p>
                <a:pPr algn="ctr" marL="0"/>
              </a:p>
            </p:txBody>
          </p:sp>
          <p:sp>
            <p:nvSpPr>
              <p:cNvPr name="Freeform 10" id="10"/>
              <p:cNvSpPr/>
              <p:nvPr/>
            </p:nvSpPr>
            <p:spPr>
              <a:xfrm>
                <a:off x="3215588" y="1484505"/>
                <a:ext cx="150776" cy="76940"/>
              </a:xfrm>
              <a:custGeom>
                <a:avLst/>
                <a:gdLst/>
                <a:ahLst/>
                <a:cxnLst/>
                <a:rect r="r" b="b" t="t" l="l"/>
                <a:pathLst>
                  <a:path w="21600" h="21600" stroke="true" fill="norm" extrusionOk="false">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grpFill/>
              <a:ln cap="flat">
                <a:prstDash val="solid"/>
              </a:ln>
            </p:spPr>
            <p:txBody>
              <a:bodyPr vert="horz" anchor="ctr" wrap="square" tIns="45720" lIns="91440" bIns="45720" rIns="91440">
                <a:normAutofit/>
              </a:bodyPr>
              <a:p>
                <a:pPr algn="ctr" marL="0"/>
              </a:p>
            </p:txBody>
          </p:sp>
          <p:sp>
            <p:nvSpPr>
              <p:cNvPr name="Freeform 11" id="11"/>
              <p:cNvSpPr/>
              <p:nvPr/>
            </p:nvSpPr>
            <p:spPr>
              <a:xfrm>
                <a:off x="3377772" y="1484037"/>
                <a:ext cx="117289" cy="51262"/>
              </a:xfrm>
              <a:custGeom>
                <a:avLst/>
                <a:gdLst/>
                <a:ahLst/>
                <a:cxnLst/>
                <a:rect r="r" b="b" t="t" l="l"/>
                <a:pathLst>
                  <a:path w="21600" h="21600" stroke="true" fill="norm" extrusionOk="false">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grpFill/>
              <a:ln cap="flat">
                <a:prstDash val="solid"/>
              </a:ln>
            </p:spPr>
            <p:txBody>
              <a:bodyPr vert="horz" anchor="ctr" wrap="square" tIns="45720" lIns="91440" bIns="45720" rIns="91440">
                <a:normAutofit/>
              </a:bodyPr>
              <a:p>
                <a:pPr algn="ctr" marL="0"/>
              </a:p>
            </p:txBody>
          </p:sp>
          <p:sp>
            <p:nvSpPr>
              <p:cNvPr name="Freeform 12" id="12"/>
              <p:cNvSpPr/>
              <p:nvPr/>
            </p:nvSpPr>
            <p:spPr>
              <a:xfrm>
                <a:off x="3537340" y="1418200"/>
                <a:ext cx="289161" cy="66258"/>
              </a:xfrm>
              <a:custGeom>
                <a:avLst/>
                <a:gdLst/>
                <a:ahLst/>
                <a:cxnLst/>
                <a:rect r="r" b="b" t="t" l="l"/>
                <a:pathLst>
                  <a:path w="21600" h="21600" stroke="true" fill="norm" extrusionOk="false">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grpFill/>
              <a:ln cap="flat">
                <a:prstDash val="solid"/>
              </a:ln>
            </p:spPr>
            <p:txBody>
              <a:bodyPr vert="horz" anchor="ctr" wrap="square" tIns="45720" lIns="91440" bIns="45720" rIns="91440">
                <a:normAutofit/>
              </a:bodyPr>
              <a:p>
                <a:pPr algn="ctr" marL="0"/>
              </a:p>
            </p:txBody>
          </p:sp>
          <p:sp>
            <p:nvSpPr>
              <p:cNvPr name="Freeform 13" id="13"/>
              <p:cNvSpPr/>
              <p:nvPr/>
            </p:nvSpPr>
            <p:spPr>
              <a:xfrm>
                <a:off x="3672980" y="1247323"/>
                <a:ext cx="662519" cy="187834"/>
              </a:xfrm>
              <a:custGeom>
                <a:avLst/>
                <a:gdLst/>
                <a:ahLst/>
                <a:cxnLst/>
                <a:rect r="r" b="b" t="t" l="l"/>
                <a:pathLst>
                  <a:path w="21600" h="21600" stroke="true" fill="norm" extrusionOk="false">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grpFill/>
              <a:ln cap="flat">
                <a:prstDash val="solid"/>
              </a:ln>
            </p:spPr>
            <p:txBody>
              <a:bodyPr vert="horz" anchor="ctr" wrap="square" tIns="45720" lIns="91440" bIns="45720" rIns="91440">
                <a:normAutofit/>
              </a:bodyPr>
              <a:p>
                <a:pPr algn="ctr" marL="0"/>
              </a:p>
            </p:txBody>
          </p:sp>
          <p:sp>
            <p:nvSpPr>
              <p:cNvPr name="Freeform 14" id="14"/>
              <p:cNvSpPr/>
              <p:nvPr/>
            </p:nvSpPr>
            <p:spPr>
              <a:xfrm>
                <a:off x="4072085" y="1252852"/>
                <a:ext cx="1290276" cy="661440"/>
              </a:xfrm>
              <a:custGeom>
                <a:avLst/>
                <a:gdLst/>
                <a:ahLst/>
                <a:cxnLst/>
                <a:rect r="r" b="b" t="t" l="l"/>
                <a:pathLst>
                  <a:path w="21600" h="21600" stroke="true" fill="norm" extrusionOk="false">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grpFill/>
              <a:ln cap="flat">
                <a:prstDash val="solid"/>
              </a:ln>
            </p:spPr>
            <p:txBody>
              <a:bodyPr vert="horz" anchor="ctr" wrap="square" tIns="45720" lIns="91440" bIns="45720" rIns="91440">
                <a:normAutofit/>
              </a:bodyPr>
              <a:p>
                <a:pPr algn="ctr" marL="0"/>
              </a:p>
            </p:txBody>
          </p:sp>
          <p:sp>
            <p:nvSpPr>
              <p:cNvPr name="Freeform 15" id="15"/>
              <p:cNvSpPr/>
              <p:nvPr/>
            </p:nvSpPr>
            <p:spPr>
              <a:xfrm>
                <a:off x="3479660" y="1494826"/>
                <a:ext cx="530890" cy="368947"/>
              </a:xfrm>
              <a:custGeom>
                <a:avLst/>
                <a:gdLst/>
                <a:ahLst/>
                <a:cxnLst/>
                <a:rect r="r" b="b" t="t" l="l"/>
                <a:pathLst>
                  <a:path w="21600" h="21600" stroke="true" fill="norm" extrusionOk="false">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grpFill/>
              <a:ln cap="flat">
                <a:prstDash val="solid"/>
              </a:ln>
            </p:spPr>
            <p:txBody>
              <a:bodyPr vert="horz" anchor="ctr" wrap="square" tIns="45720" lIns="91440" bIns="45720" rIns="91440">
                <a:normAutofit/>
              </a:bodyPr>
              <a:p>
                <a:pPr algn="ctr" marL="0"/>
              </a:p>
            </p:txBody>
          </p:sp>
          <p:sp>
            <p:nvSpPr>
              <p:cNvPr name="Freeform 16" id="16"/>
              <p:cNvSpPr/>
              <p:nvPr/>
            </p:nvSpPr>
            <p:spPr>
              <a:xfrm>
                <a:off x="3367978" y="1754955"/>
                <a:ext cx="134323" cy="63225"/>
              </a:xfrm>
              <a:custGeom>
                <a:avLst/>
                <a:gdLst/>
                <a:ahLst/>
                <a:cxnLst/>
                <a:rect r="r" b="b" t="t" l="l"/>
                <a:pathLst>
                  <a:path w="21486" h="21600" stroke="true" fill="norm" extrusionOk="false">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grpFill/>
              <a:ln cap="flat">
                <a:prstDash val="solid"/>
              </a:ln>
            </p:spPr>
            <p:txBody>
              <a:bodyPr vert="horz" anchor="ctr" wrap="square" tIns="45720" lIns="91440" bIns="45720" rIns="91440">
                <a:normAutofit/>
              </a:bodyPr>
              <a:p>
                <a:pPr algn="ctr" marL="0"/>
              </a:p>
            </p:txBody>
          </p:sp>
          <p:sp>
            <p:nvSpPr>
              <p:cNvPr name="Freeform 17" id="17"/>
              <p:cNvSpPr/>
              <p:nvPr/>
            </p:nvSpPr>
            <p:spPr>
              <a:xfrm>
                <a:off x="3798219" y="2232769"/>
                <a:ext cx="191559" cy="152338"/>
              </a:xfrm>
              <a:custGeom>
                <a:avLst/>
                <a:gdLst/>
                <a:ahLst/>
                <a:cxnLst/>
                <a:rect r="r" b="b" t="t" l="l"/>
                <a:pathLst>
                  <a:path w="21600" h="21600" stroke="true" fill="norm" extrusionOk="false">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grpFill/>
              <a:ln cap="flat">
                <a:prstDash val="solid"/>
              </a:ln>
            </p:spPr>
            <p:txBody>
              <a:bodyPr vert="horz" anchor="ctr" wrap="square" tIns="45720" lIns="91440" bIns="45720" rIns="91440">
                <a:normAutofit/>
              </a:bodyPr>
              <a:p>
                <a:pPr algn="ctr" marL="0"/>
              </a:p>
            </p:txBody>
          </p:sp>
          <p:sp>
            <p:nvSpPr>
              <p:cNvPr name="Freeform 18" id="18"/>
              <p:cNvSpPr/>
              <p:nvPr/>
            </p:nvSpPr>
            <p:spPr>
              <a:xfrm>
                <a:off x="3443720" y="2870076"/>
                <a:ext cx="43114" cy="31522"/>
              </a:xfrm>
              <a:custGeom>
                <a:avLst/>
                <a:gdLst/>
                <a:ahLst/>
                <a:cxnLst/>
                <a:rect r="r" b="b" t="t" l="l"/>
                <a:pathLst>
                  <a:path w="21600" h="21600" stroke="true" fill="norm" extrusionOk="false">
                    <a:moveTo>
                      <a:pt x="9449" y="0"/>
                    </a:moveTo>
                    <a:lnTo>
                      <a:pt x="4511" y="2596"/>
                    </a:lnTo>
                    <a:lnTo>
                      <a:pt x="0" y="15912"/>
                    </a:lnTo>
                    <a:lnTo>
                      <a:pt x="12679" y="21600"/>
                    </a:lnTo>
                    <a:lnTo>
                      <a:pt x="21600" y="12688"/>
                    </a:lnTo>
                    <a:lnTo>
                      <a:pt x="9449" y="0"/>
                    </a:lnTo>
                    <a:close/>
                  </a:path>
                </a:pathLst>
              </a:custGeom>
              <a:grpFill/>
              <a:ln cap="flat">
                <a:prstDash val="solid"/>
              </a:ln>
            </p:spPr>
            <p:txBody>
              <a:bodyPr vert="horz" anchor="ctr" wrap="square" tIns="45720" lIns="91440" bIns="45720" rIns="91440">
                <a:normAutofit/>
              </a:bodyPr>
              <a:p>
                <a:pPr algn="ctr" marL="0"/>
              </a:p>
            </p:txBody>
          </p:sp>
          <p:sp>
            <p:nvSpPr>
              <p:cNvPr name="Freeform 19" id="19"/>
              <p:cNvSpPr/>
              <p:nvPr/>
            </p:nvSpPr>
            <p:spPr>
              <a:xfrm>
                <a:off x="2721842" y="3238975"/>
                <a:ext cx="336007" cy="120179"/>
              </a:xfrm>
              <a:custGeom>
                <a:avLst/>
                <a:gdLst/>
                <a:ahLst/>
                <a:cxnLst/>
                <a:rect r="r" b="b" t="t" l="l"/>
                <a:pathLst>
                  <a:path w="21600" h="21424" stroke="true" fill="norm" extrusionOk="false">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grpFill/>
              <a:ln cap="flat">
                <a:prstDash val="solid"/>
              </a:ln>
            </p:spPr>
            <p:txBody>
              <a:bodyPr vert="horz" anchor="ctr" wrap="square" tIns="45720" lIns="91440" bIns="45720" rIns="91440">
                <a:normAutofit/>
              </a:bodyPr>
              <a:p>
                <a:pPr algn="ctr" marL="0"/>
              </a:p>
            </p:txBody>
          </p:sp>
          <p:sp>
            <p:nvSpPr>
              <p:cNvPr name="Freeform 20" id="20"/>
              <p:cNvSpPr/>
              <p:nvPr/>
            </p:nvSpPr>
            <p:spPr>
              <a:xfrm>
                <a:off x="3014633" y="3360630"/>
                <a:ext cx="222454" cy="69578"/>
              </a:xfrm>
              <a:custGeom>
                <a:avLst/>
                <a:gdLst/>
                <a:ahLst/>
                <a:cxnLst/>
                <a:rect r="r" b="b" t="t" l="l"/>
                <a:pathLst>
                  <a:path w="21600" h="21321" stroke="true" fill="norm" extrusionOk="false">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grpFill/>
              <a:ln cap="flat">
                <a:prstDash val="solid"/>
              </a:ln>
            </p:spPr>
            <p:txBody>
              <a:bodyPr vert="horz" anchor="ctr" wrap="square" tIns="45720" lIns="91440" bIns="45720" rIns="91440">
                <a:normAutofit/>
              </a:bodyPr>
              <a:p>
                <a:pPr algn="ctr" marL="0"/>
              </a:p>
            </p:txBody>
          </p:sp>
          <p:sp>
            <p:nvSpPr>
              <p:cNvPr name="Freeform 21" id="21"/>
              <p:cNvSpPr/>
              <p:nvPr/>
            </p:nvSpPr>
            <p:spPr>
              <a:xfrm>
                <a:off x="2895033" y="3401778"/>
                <a:ext cx="72795" cy="30633"/>
              </a:xfrm>
              <a:custGeom>
                <a:avLst/>
                <a:gdLst/>
                <a:ahLst/>
                <a:cxnLst/>
                <a:rect r="r" b="b" t="t" l="l"/>
                <a:pathLst>
                  <a:path w="21600" h="21600" stroke="true" fill="norm" extrusionOk="false">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grpFill/>
              <a:ln cap="flat">
                <a:prstDash val="solid"/>
              </a:ln>
            </p:spPr>
            <p:txBody>
              <a:bodyPr vert="horz" anchor="ctr" wrap="square" tIns="45720" lIns="91440" bIns="45720" rIns="91440">
                <a:normAutofit/>
              </a:bodyPr>
              <a:p>
                <a:pPr algn="ctr" marL="0"/>
              </a:p>
            </p:txBody>
          </p:sp>
          <p:sp>
            <p:nvSpPr>
              <p:cNvPr name="Freeform 22" id="22"/>
              <p:cNvSpPr/>
              <p:nvPr/>
            </p:nvSpPr>
            <p:spPr>
              <a:xfrm>
                <a:off x="3271035" y="3400703"/>
                <a:ext cx="56091" cy="29497"/>
              </a:xfrm>
              <a:custGeom>
                <a:avLst/>
                <a:gdLst/>
                <a:ahLst/>
                <a:cxnLst/>
                <a:rect r="r" b="b" t="t" l="l"/>
                <a:pathLst>
                  <a:path w="21600" h="21600" stroke="true" fill="norm" extrusionOk="false">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grpFill/>
              <a:ln cap="flat">
                <a:prstDash val="solid"/>
              </a:ln>
            </p:spPr>
            <p:txBody>
              <a:bodyPr vert="horz" anchor="ctr" wrap="square" tIns="45720" lIns="91440" bIns="45720" rIns="91440">
                <a:normAutofit/>
              </a:bodyPr>
              <a:p>
                <a:pPr algn="ctr" marL="0"/>
              </a:p>
            </p:txBody>
          </p:sp>
          <p:sp>
            <p:nvSpPr>
              <p:cNvPr name="Freeform 23" id="23"/>
              <p:cNvSpPr/>
              <p:nvPr/>
            </p:nvSpPr>
            <p:spPr>
              <a:xfrm>
                <a:off x="3099915" y="3243765"/>
                <a:ext cx="48677" cy="29627"/>
              </a:xfrm>
              <a:custGeom>
                <a:avLst/>
                <a:gdLst/>
                <a:ahLst/>
                <a:cxnLst/>
                <a:rect r="r" b="b" t="t" l="l"/>
                <a:pathLst>
                  <a:path w="21600" h="21600" stroke="true" fill="norm" extrusionOk="false">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grpFill/>
              <a:ln cap="flat">
                <a:prstDash val="solid"/>
              </a:ln>
            </p:spPr>
            <p:txBody>
              <a:bodyPr vert="horz" anchor="ctr" wrap="square" tIns="45720" lIns="91440" bIns="45720" rIns="91440">
                <a:normAutofit/>
              </a:bodyPr>
              <a:p>
                <a:pPr algn="ctr" marL="0"/>
              </a:p>
            </p:txBody>
          </p:sp>
          <p:sp>
            <p:nvSpPr>
              <p:cNvPr name="Freeform 24" id="24"/>
              <p:cNvSpPr/>
              <p:nvPr/>
            </p:nvSpPr>
            <p:spPr>
              <a:xfrm>
                <a:off x="3040202" y="3273501"/>
                <a:ext cx="39982" cy="19197"/>
              </a:xfrm>
              <a:custGeom>
                <a:avLst/>
                <a:gdLst/>
                <a:ahLst/>
                <a:cxnLst/>
                <a:rect r="r" b="b" t="t" l="l"/>
                <a:pathLst>
                  <a:path w="21600" h="21600" stroke="true" fill="norm" extrusionOk="false">
                    <a:moveTo>
                      <a:pt x="13268" y="0"/>
                    </a:moveTo>
                    <a:lnTo>
                      <a:pt x="6280" y="4263"/>
                    </a:lnTo>
                    <a:lnTo>
                      <a:pt x="0" y="14496"/>
                    </a:lnTo>
                    <a:lnTo>
                      <a:pt x="4170" y="17941"/>
                    </a:lnTo>
                    <a:lnTo>
                      <a:pt x="13786" y="19078"/>
                    </a:lnTo>
                    <a:lnTo>
                      <a:pt x="21583" y="21600"/>
                    </a:lnTo>
                    <a:lnTo>
                      <a:pt x="21600" y="6005"/>
                    </a:lnTo>
                    <a:lnTo>
                      <a:pt x="13268" y="0"/>
                    </a:lnTo>
                    <a:close/>
                  </a:path>
                </a:pathLst>
              </a:custGeom>
              <a:grpFill/>
              <a:ln cap="flat">
                <a:prstDash val="solid"/>
              </a:ln>
            </p:spPr>
            <p:txBody>
              <a:bodyPr vert="horz" anchor="ctr" wrap="square" tIns="45720" lIns="91440" bIns="45720" rIns="91440">
                <a:normAutofit/>
              </a:bodyPr>
              <a:p>
                <a:pPr algn="ctr" marL="0"/>
              </a:p>
            </p:txBody>
          </p:sp>
          <p:sp>
            <p:nvSpPr>
              <p:cNvPr name="Freeform 25" id="25"/>
              <p:cNvSpPr/>
              <p:nvPr/>
            </p:nvSpPr>
            <p:spPr>
              <a:xfrm>
                <a:off x="2935381" y="3141153"/>
                <a:ext cx="28333" cy="52676"/>
              </a:xfrm>
              <a:custGeom>
                <a:avLst/>
                <a:gdLst/>
                <a:ahLst/>
                <a:cxnLst/>
                <a:rect r="r" b="b" t="t" l="l"/>
                <a:pathLst>
                  <a:path w="21600" h="21600" stroke="true" fill="norm" extrusionOk="false">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grpFill/>
              <a:ln cap="flat">
                <a:prstDash val="solid"/>
              </a:ln>
            </p:spPr>
            <p:txBody>
              <a:bodyPr vert="horz" anchor="ctr" wrap="square" tIns="45720" lIns="91440" bIns="45720" rIns="91440">
                <a:normAutofit/>
              </a:bodyPr>
              <a:p>
                <a:pPr algn="ctr" marL="0"/>
              </a:p>
            </p:txBody>
          </p:sp>
          <p:sp>
            <p:nvSpPr>
              <p:cNvPr name="Freeform 26" id="26"/>
              <p:cNvSpPr/>
              <p:nvPr/>
            </p:nvSpPr>
            <p:spPr>
              <a:xfrm>
                <a:off x="2937717" y="3092070"/>
                <a:ext cx="33856" cy="34429"/>
              </a:xfrm>
              <a:custGeom>
                <a:avLst/>
                <a:gdLst/>
                <a:ahLst/>
                <a:cxnLst/>
                <a:rect r="r" b="b" t="t" l="l"/>
                <a:pathLst>
                  <a:path w="21600" h="21600" stroke="true" fill="norm" extrusionOk="false">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grpFill/>
              <a:ln cap="flat">
                <a:prstDash val="solid"/>
              </a:ln>
            </p:spPr>
            <p:txBody>
              <a:bodyPr vert="horz" anchor="ctr" wrap="square" tIns="45720" lIns="91440" bIns="45720" rIns="91440">
                <a:normAutofit/>
              </a:bodyPr>
              <a:p>
                <a:pPr algn="ctr" marL="0"/>
              </a:p>
            </p:txBody>
          </p:sp>
          <p:sp>
            <p:nvSpPr>
              <p:cNvPr name="Freeform 27" id="27"/>
              <p:cNvSpPr/>
              <p:nvPr/>
            </p:nvSpPr>
            <p:spPr>
              <a:xfrm>
                <a:off x="2983567" y="3093648"/>
                <a:ext cx="25228" cy="36298"/>
              </a:xfrm>
              <a:custGeom>
                <a:avLst/>
                <a:gdLst/>
                <a:ahLst/>
                <a:cxnLst/>
                <a:rect r="r" b="b" t="t" l="l"/>
                <a:pathLst>
                  <a:path w="21600" h="21600" stroke="true" fill="norm" extrusionOk="false">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grpFill/>
              <a:ln cap="flat">
                <a:prstDash val="solid"/>
              </a:ln>
            </p:spPr>
            <p:txBody>
              <a:bodyPr vert="horz" anchor="ctr" wrap="square" tIns="45720" lIns="91440" bIns="45720" rIns="91440">
                <a:normAutofit/>
              </a:bodyPr>
              <a:p>
                <a:pPr algn="ctr" marL="0"/>
              </a:p>
            </p:txBody>
          </p:sp>
          <p:sp>
            <p:nvSpPr>
              <p:cNvPr name="Freeform 28" id="28"/>
              <p:cNvSpPr/>
              <p:nvPr/>
            </p:nvSpPr>
            <p:spPr>
              <a:xfrm>
                <a:off x="2959952" y="3134535"/>
                <a:ext cx="28911" cy="16360"/>
              </a:xfrm>
              <a:custGeom>
                <a:avLst/>
                <a:gdLst/>
                <a:ahLst/>
                <a:cxnLst/>
                <a:rect r="r" b="b" t="t" l="l"/>
                <a:pathLst>
                  <a:path w="21600" h="21600" stroke="true" fill="norm" extrusionOk="false">
                    <a:moveTo>
                      <a:pt x="6041" y="0"/>
                    </a:moveTo>
                    <a:lnTo>
                      <a:pt x="13043" y="2762"/>
                    </a:lnTo>
                    <a:lnTo>
                      <a:pt x="21600" y="12283"/>
                    </a:lnTo>
                    <a:lnTo>
                      <a:pt x="16470" y="21600"/>
                    </a:lnTo>
                    <a:lnTo>
                      <a:pt x="5285" y="18232"/>
                    </a:lnTo>
                    <a:lnTo>
                      <a:pt x="0" y="10410"/>
                    </a:lnTo>
                    <a:lnTo>
                      <a:pt x="6041" y="0"/>
                    </a:lnTo>
                    <a:close/>
                  </a:path>
                </a:pathLst>
              </a:custGeom>
              <a:grpFill/>
              <a:ln cap="flat">
                <a:prstDash val="solid"/>
              </a:ln>
            </p:spPr>
            <p:txBody>
              <a:bodyPr vert="horz" anchor="ctr" wrap="square" tIns="45720" lIns="91440" bIns="45720" rIns="91440">
                <a:normAutofit/>
              </a:bodyPr>
              <a:p>
                <a:pPr algn="ctr" marL="0"/>
              </a:p>
            </p:txBody>
          </p:sp>
          <p:sp>
            <p:nvSpPr>
              <p:cNvPr name="Freeform 29" id="29"/>
              <p:cNvSpPr/>
              <p:nvPr/>
            </p:nvSpPr>
            <p:spPr>
              <a:xfrm>
                <a:off x="3029817" y="3184357"/>
                <a:ext cx="16360" cy="24826"/>
              </a:xfrm>
              <a:custGeom>
                <a:avLst/>
                <a:gdLst/>
                <a:ahLst/>
                <a:cxnLst/>
                <a:rect r="r" b="b" t="t" l="l"/>
                <a:pathLst>
                  <a:path w="21600" h="21600" stroke="true" fill="norm" extrusionOk="false">
                    <a:moveTo>
                      <a:pt x="11704" y="0"/>
                    </a:moveTo>
                    <a:lnTo>
                      <a:pt x="0" y="5659"/>
                    </a:lnTo>
                    <a:lnTo>
                      <a:pt x="2963" y="18412"/>
                    </a:lnTo>
                    <a:lnTo>
                      <a:pt x="21600" y="21600"/>
                    </a:lnTo>
                    <a:lnTo>
                      <a:pt x="21600" y="6494"/>
                    </a:lnTo>
                    <a:lnTo>
                      <a:pt x="11704" y="0"/>
                    </a:lnTo>
                    <a:close/>
                  </a:path>
                </a:pathLst>
              </a:custGeom>
              <a:grpFill/>
              <a:ln cap="flat">
                <a:prstDash val="solid"/>
              </a:ln>
            </p:spPr>
            <p:txBody>
              <a:bodyPr vert="horz" anchor="ctr" wrap="square" tIns="45720" lIns="91440" bIns="45720" rIns="91440">
                <a:normAutofit/>
              </a:bodyPr>
              <a:p>
                <a:pPr algn="ctr" marL="0"/>
              </a:p>
            </p:txBody>
          </p:sp>
          <p:sp>
            <p:nvSpPr>
              <p:cNvPr name="Freeform 30" id="30"/>
              <p:cNvSpPr/>
              <p:nvPr/>
            </p:nvSpPr>
            <p:spPr>
              <a:xfrm>
                <a:off x="3034154" y="3223970"/>
                <a:ext cx="25012" cy="16370"/>
              </a:xfrm>
              <a:custGeom>
                <a:avLst/>
                <a:gdLst/>
                <a:ahLst/>
                <a:cxnLst/>
                <a:rect r="r" b="b" t="t" l="l"/>
                <a:pathLst>
                  <a:path w="21600" h="21600" stroke="true" fill="norm" extrusionOk="false">
                    <a:moveTo>
                      <a:pt x="17341" y="1756"/>
                    </a:moveTo>
                    <a:lnTo>
                      <a:pt x="5869" y="0"/>
                    </a:lnTo>
                    <a:lnTo>
                      <a:pt x="0" y="5101"/>
                    </a:lnTo>
                    <a:lnTo>
                      <a:pt x="11023" y="21600"/>
                    </a:lnTo>
                    <a:lnTo>
                      <a:pt x="21600" y="19642"/>
                    </a:lnTo>
                    <a:lnTo>
                      <a:pt x="17341" y="1756"/>
                    </a:lnTo>
                    <a:close/>
                  </a:path>
                </a:pathLst>
              </a:custGeom>
              <a:grpFill/>
              <a:ln cap="flat">
                <a:prstDash val="solid"/>
              </a:ln>
            </p:spPr>
            <p:txBody>
              <a:bodyPr vert="horz" anchor="ctr" wrap="square" tIns="45720" lIns="91440" bIns="45720" rIns="91440">
                <a:normAutofit/>
              </a:bodyPr>
              <a:p>
                <a:pPr algn="ctr" marL="0"/>
              </a:p>
            </p:txBody>
          </p:sp>
          <p:sp>
            <p:nvSpPr>
              <p:cNvPr name="Freeform 31" id="31"/>
              <p:cNvSpPr/>
              <p:nvPr/>
            </p:nvSpPr>
            <p:spPr>
              <a:xfrm>
                <a:off x="2785378" y="3359199"/>
                <a:ext cx="31691" cy="21151"/>
              </a:xfrm>
              <a:custGeom>
                <a:avLst/>
                <a:gdLst/>
                <a:ahLst/>
                <a:cxnLst/>
                <a:rect r="r" b="b" t="t" l="l"/>
                <a:pathLst>
                  <a:path w="21600" h="21600" stroke="true" fill="norm" extrusionOk="false">
                    <a:moveTo>
                      <a:pt x="3640" y="1640"/>
                    </a:moveTo>
                    <a:lnTo>
                      <a:pt x="0" y="7796"/>
                    </a:lnTo>
                    <a:lnTo>
                      <a:pt x="2602" y="18763"/>
                    </a:lnTo>
                    <a:lnTo>
                      <a:pt x="14365" y="21600"/>
                    </a:lnTo>
                    <a:lnTo>
                      <a:pt x="21600" y="10799"/>
                    </a:lnTo>
                    <a:lnTo>
                      <a:pt x="12284" y="0"/>
                    </a:lnTo>
                    <a:lnTo>
                      <a:pt x="3640" y="1640"/>
                    </a:lnTo>
                    <a:close/>
                  </a:path>
                </a:pathLst>
              </a:custGeom>
              <a:grpFill/>
              <a:ln cap="flat">
                <a:prstDash val="solid"/>
              </a:ln>
            </p:spPr>
            <p:txBody>
              <a:bodyPr vert="horz" anchor="ctr" wrap="square" tIns="45720" lIns="91440" bIns="45720" rIns="91440">
                <a:normAutofit/>
              </a:bodyPr>
              <a:p>
                <a:pPr algn="ctr" marL="0"/>
              </a:p>
            </p:txBody>
          </p:sp>
          <p:sp>
            <p:nvSpPr>
              <p:cNvPr name="Freeform 32" id="32"/>
              <p:cNvSpPr/>
              <p:nvPr/>
            </p:nvSpPr>
            <p:spPr>
              <a:xfrm>
                <a:off x="3344267" y="3394292"/>
                <a:ext cx="33620" cy="20352"/>
              </a:xfrm>
              <a:custGeom>
                <a:avLst/>
                <a:gdLst/>
                <a:ahLst/>
                <a:cxnLst/>
                <a:rect r="r" b="b" t="t" l="l"/>
                <a:pathLst>
                  <a:path w="21600" h="21600" stroke="true" fill="norm" extrusionOk="false">
                    <a:moveTo>
                      <a:pt x="13908" y="0"/>
                    </a:moveTo>
                    <a:lnTo>
                      <a:pt x="4923" y="5629"/>
                    </a:lnTo>
                    <a:lnTo>
                      <a:pt x="0" y="15233"/>
                    </a:lnTo>
                    <a:lnTo>
                      <a:pt x="11838" y="21600"/>
                    </a:lnTo>
                    <a:lnTo>
                      <a:pt x="21600" y="13561"/>
                    </a:lnTo>
                    <a:lnTo>
                      <a:pt x="13908" y="0"/>
                    </a:lnTo>
                    <a:close/>
                  </a:path>
                </a:pathLst>
              </a:custGeom>
              <a:grpFill/>
              <a:ln cap="flat">
                <a:prstDash val="solid"/>
              </a:ln>
            </p:spPr>
            <p:txBody>
              <a:bodyPr vert="horz" anchor="ctr" wrap="square" tIns="45720" lIns="91440" bIns="45720" rIns="91440">
                <a:normAutofit/>
              </a:bodyPr>
              <a:p>
                <a:pPr algn="ctr" marL="0"/>
              </a:p>
            </p:txBody>
          </p:sp>
          <p:sp>
            <p:nvSpPr>
              <p:cNvPr name="Freeform 33" id="33"/>
              <p:cNvSpPr/>
              <p:nvPr/>
            </p:nvSpPr>
            <p:spPr>
              <a:xfrm>
                <a:off x="3331641" y="3425859"/>
                <a:ext cx="28455" cy="19036"/>
              </a:xfrm>
              <a:custGeom>
                <a:avLst/>
                <a:gdLst/>
                <a:ahLst/>
                <a:cxnLst/>
                <a:rect r="r" b="b" t="t" l="l"/>
                <a:pathLst>
                  <a:path w="21600" h="21600" stroke="true" fill="norm" extrusionOk="false">
                    <a:moveTo>
                      <a:pt x="9631" y="0"/>
                    </a:moveTo>
                    <a:lnTo>
                      <a:pt x="0" y="4044"/>
                    </a:lnTo>
                    <a:lnTo>
                      <a:pt x="1813" y="14722"/>
                    </a:lnTo>
                    <a:lnTo>
                      <a:pt x="18125" y="21600"/>
                    </a:lnTo>
                    <a:lnTo>
                      <a:pt x="21600" y="6160"/>
                    </a:lnTo>
                    <a:lnTo>
                      <a:pt x="9631" y="0"/>
                    </a:lnTo>
                    <a:close/>
                  </a:path>
                </a:pathLst>
              </a:custGeom>
              <a:grpFill/>
              <a:ln cap="flat">
                <a:prstDash val="solid"/>
              </a:ln>
            </p:spPr>
            <p:txBody>
              <a:bodyPr vert="horz" anchor="ctr" wrap="square" tIns="45720" lIns="91440" bIns="45720" rIns="91440">
                <a:normAutofit/>
              </a:bodyPr>
              <a:p>
                <a:pPr algn="ctr" marL="0"/>
              </a:p>
            </p:txBody>
          </p:sp>
          <p:sp>
            <p:nvSpPr>
              <p:cNvPr name="Freeform 34" id="34"/>
              <p:cNvSpPr/>
              <p:nvPr/>
            </p:nvSpPr>
            <p:spPr>
              <a:xfrm>
                <a:off x="3393321" y="3447981"/>
                <a:ext cx="35832" cy="22889"/>
              </a:xfrm>
              <a:custGeom>
                <a:avLst/>
                <a:gdLst/>
                <a:ahLst/>
                <a:cxnLst/>
                <a:rect r="r" b="b" t="t" l="l"/>
                <a:pathLst>
                  <a:path w="21600" h="21600" stroke="true" fill="norm" extrusionOk="false">
                    <a:moveTo>
                      <a:pt x="11523" y="6376"/>
                    </a:moveTo>
                    <a:lnTo>
                      <a:pt x="4204" y="0"/>
                    </a:lnTo>
                    <a:lnTo>
                      <a:pt x="0" y="8047"/>
                    </a:lnTo>
                    <a:lnTo>
                      <a:pt x="10142" y="21600"/>
                    </a:lnTo>
                    <a:lnTo>
                      <a:pt x="18861" y="21123"/>
                    </a:lnTo>
                    <a:lnTo>
                      <a:pt x="21600" y="13528"/>
                    </a:lnTo>
                    <a:lnTo>
                      <a:pt x="16408" y="10012"/>
                    </a:lnTo>
                    <a:lnTo>
                      <a:pt x="11523" y="6376"/>
                    </a:lnTo>
                    <a:close/>
                  </a:path>
                </a:pathLst>
              </a:custGeom>
              <a:grpFill/>
              <a:ln cap="flat">
                <a:prstDash val="solid"/>
              </a:ln>
            </p:spPr>
            <p:txBody>
              <a:bodyPr vert="horz" anchor="ctr" wrap="square" tIns="45720" lIns="91440" bIns="45720" rIns="91440">
                <a:normAutofit/>
              </a:bodyPr>
              <a:p>
                <a:pPr algn="ctr" marL="0"/>
              </a:p>
            </p:txBody>
          </p:sp>
          <p:sp>
            <p:nvSpPr>
              <p:cNvPr name="Freeform 35" id="35"/>
              <p:cNvSpPr/>
              <p:nvPr/>
            </p:nvSpPr>
            <p:spPr>
              <a:xfrm>
                <a:off x="3434240" y="3430336"/>
                <a:ext cx="22284" cy="23522"/>
              </a:xfrm>
              <a:custGeom>
                <a:avLst/>
                <a:gdLst/>
                <a:ahLst/>
                <a:cxnLst/>
                <a:rect r="r" b="b" t="t" l="l"/>
                <a:pathLst>
                  <a:path w="21600" h="21600" stroke="true" fill="norm" extrusionOk="false">
                    <a:moveTo>
                      <a:pt x="6626" y="0"/>
                    </a:moveTo>
                    <a:lnTo>
                      <a:pt x="20027" y="3450"/>
                    </a:lnTo>
                    <a:lnTo>
                      <a:pt x="21600" y="15366"/>
                    </a:lnTo>
                    <a:lnTo>
                      <a:pt x="15221" y="21600"/>
                    </a:lnTo>
                    <a:lnTo>
                      <a:pt x="10567" y="15424"/>
                    </a:lnTo>
                    <a:lnTo>
                      <a:pt x="0" y="9425"/>
                    </a:lnTo>
                    <a:lnTo>
                      <a:pt x="6626" y="0"/>
                    </a:lnTo>
                    <a:close/>
                  </a:path>
                </a:pathLst>
              </a:custGeom>
              <a:grpFill/>
              <a:ln cap="flat">
                <a:prstDash val="solid"/>
              </a:ln>
            </p:spPr>
            <p:txBody>
              <a:bodyPr vert="horz" anchor="ctr" wrap="square" tIns="45720" lIns="91440" bIns="45720" rIns="91440">
                <a:normAutofit/>
              </a:bodyPr>
              <a:p>
                <a:pPr algn="ctr" marL="0"/>
              </a:p>
            </p:txBody>
          </p:sp>
          <p:sp>
            <p:nvSpPr>
              <p:cNvPr name="Freeform 36" id="36"/>
              <p:cNvSpPr/>
              <p:nvPr/>
            </p:nvSpPr>
            <p:spPr>
              <a:xfrm>
                <a:off x="3386807" y="3401248"/>
                <a:ext cx="16360" cy="16360"/>
              </a:xfrm>
              <a:custGeom>
                <a:avLst/>
                <a:gdLst/>
                <a:ahLst/>
                <a:cxnLst/>
                <a:rect r="r" b="b" t="t" l="l"/>
                <a:pathLst>
                  <a:path w="21600" h="21600" stroke="true" fill="norm" extrusionOk="false">
                    <a:moveTo>
                      <a:pt x="21600" y="0"/>
                    </a:moveTo>
                    <a:lnTo>
                      <a:pt x="0" y="4009"/>
                    </a:lnTo>
                    <a:lnTo>
                      <a:pt x="4094" y="21600"/>
                    </a:lnTo>
                    <a:lnTo>
                      <a:pt x="19333" y="19457"/>
                    </a:lnTo>
                    <a:lnTo>
                      <a:pt x="21600" y="0"/>
                    </a:lnTo>
                    <a:close/>
                  </a:path>
                </a:pathLst>
              </a:custGeom>
              <a:grpFill/>
              <a:ln cap="flat">
                <a:prstDash val="solid"/>
              </a:ln>
            </p:spPr>
            <p:txBody>
              <a:bodyPr vert="horz" anchor="ctr" wrap="square" tIns="45720" lIns="91440" bIns="45720" rIns="91440">
                <a:normAutofit/>
              </a:bodyPr>
              <a:p>
                <a:pPr algn="ctr" marL="0"/>
              </a:p>
            </p:txBody>
          </p:sp>
          <p:sp>
            <p:nvSpPr>
              <p:cNvPr name="Freeform 37" id="37"/>
              <p:cNvSpPr/>
              <p:nvPr/>
            </p:nvSpPr>
            <p:spPr>
              <a:xfrm>
                <a:off x="3471329" y="3432447"/>
                <a:ext cx="25215" cy="23805"/>
              </a:xfrm>
              <a:custGeom>
                <a:avLst/>
                <a:gdLst/>
                <a:ahLst/>
                <a:cxnLst/>
                <a:rect r="r" b="b" t="t" l="l"/>
                <a:pathLst>
                  <a:path w="21600" h="21600" stroke="true" fill="norm" extrusionOk="false">
                    <a:moveTo>
                      <a:pt x="4658" y="0"/>
                    </a:moveTo>
                    <a:lnTo>
                      <a:pt x="0" y="6332"/>
                    </a:lnTo>
                    <a:lnTo>
                      <a:pt x="2862" y="20225"/>
                    </a:lnTo>
                    <a:lnTo>
                      <a:pt x="16398" y="21600"/>
                    </a:lnTo>
                    <a:lnTo>
                      <a:pt x="21600" y="13406"/>
                    </a:lnTo>
                    <a:lnTo>
                      <a:pt x="12259" y="9052"/>
                    </a:lnTo>
                    <a:lnTo>
                      <a:pt x="4658" y="0"/>
                    </a:lnTo>
                    <a:close/>
                  </a:path>
                </a:pathLst>
              </a:custGeom>
              <a:grpFill/>
              <a:ln cap="flat">
                <a:prstDash val="solid"/>
              </a:ln>
            </p:spPr>
            <p:txBody>
              <a:bodyPr vert="horz" anchor="ctr" wrap="square" tIns="45720" lIns="91440" bIns="45720" rIns="91440">
                <a:normAutofit/>
              </a:bodyPr>
              <a:p>
                <a:pPr algn="ctr" marL="0"/>
              </a:p>
            </p:txBody>
          </p:sp>
          <p:sp>
            <p:nvSpPr>
              <p:cNvPr name="Freeform 38" id="38"/>
              <p:cNvSpPr/>
              <p:nvPr/>
            </p:nvSpPr>
            <p:spPr>
              <a:xfrm>
                <a:off x="3444546" y="3470941"/>
                <a:ext cx="16360" cy="16360"/>
              </a:xfrm>
              <a:custGeom>
                <a:avLst/>
                <a:gdLst/>
                <a:ahLst/>
                <a:cxnLst/>
                <a:rect r="r" b="b" t="t" l="l"/>
                <a:pathLst>
                  <a:path w="21600" h="21600" stroke="true" fill="norm" extrusionOk="false">
                    <a:moveTo>
                      <a:pt x="12399" y="0"/>
                    </a:moveTo>
                    <a:lnTo>
                      <a:pt x="0" y="5671"/>
                    </a:lnTo>
                    <a:lnTo>
                      <a:pt x="2675" y="21600"/>
                    </a:lnTo>
                    <a:lnTo>
                      <a:pt x="21600" y="16063"/>
                    </a:lnTo>
                    <a:lnTo>
                      <a:pt x="12399" y="0"/>
                    </a:lnTo>
                    <a:close/>
                  </a:path>
                </a:pathLst>
              </a:custGeom>
              <a:grpFill/>
              <a:ln cap="flat">
                <a:prstDash val="solid"/>
              </a:ln>
            </p:spPr>
            <p:txBody>
              <a:bodyPr vert="horz" anchor="ctr" wrap="square" tIns="45720" lIns="91440" bIns="45720" rIns="91440">
                <a:normAutofit/>
              </a:bodyPr>
              <a:p>
                <a:pPr algn="ctr" marL="0"/>
              </a:p>
            </p:txBody>
          </p:sp>
          <p:sp>
            <p:nvSpPr>
              <p:cNvPr name="Freeform 39" id="39"/>
              <p:cNvSpPr/>
              <p:nvPr/>
            </p:nvSpPr>
            <p:spPr>
              <a:xfrm>
                <a:off x="3474836" y="3472701"/>
                <a:ext cx="20827" cy="33622"/>
              </a:xfrm>
              <a:custGeom>
                <a:avLst/>
                <a:gdLst/>
                <a:ahLst/>
                <a:cxnLst/>
                <a:rect r="r" b="b" t="t" l="l"/>
                <a:pathLst>
                  <a:path w="21600" h="21600" stroke="true" fill="norm" extrusionOk="false">
                    <a:moveTo>
                      <a:pt x="5991" y="1945"/>
                    </a:moveTo>
                    <a:lnTo>
                      <a:pt x="1244" y="7766"/>
                    </a:lnTo>
                    <a:lnTo>
                      <a:pt x="0" y="16103"/>
                    </a:lnTo>
                    <a:lnTo>
                      <a:pt x="7919" y="21600"/>
                    </a:lnTo>
                    <a:lnTo>
                      <a:pt x="15566" y="13365"/>
                    </a:lnTo>
                    <a:lnTo>
                      <a:pt x="21600" y="6755"/>
                    </a:lnTo>
                    <a:lnTo>
                      <a:pt x="18962" y="0"/>
                    </a:lnTo>
                    <a:lnTo>
                      <a:pt x="5991" y="1945"/>
                    </a:lnTo>
                    <a:close/>
                  </a:path>
                </a:pathLst>
              </a:custGeom>
              <a:grpFill/>
              <a:ln cap="flat">
                <a:prstDash val="solid"/>
              </a:ln>
            </p:spPr>
            <p:txBody>
              <a:bodyPr vert="horz" anchor="ctr" wrap="square" tIns="45720" lIns="91440" bIns="45720" rIns="91440">
                <a:normAutofit/>
              </a:bodyPr>
              <a:p>
                <a:pPr algn="ctr" marL="0"/>
              </a:p>
            </p:txBody>
          </p:sp>
          <p:sp>
            <p:nvSpPr>
              <p:cNvPr name="Freeform 40" id="40"/>
              <p:cNvSpPr/>
              <p:nvPr/>
            </p:nvSpPr>
            <p:spPr>
              <a:xfrm>
                <a:off x="3486460" y="3511833"/>
                <a:ext cx="18556" cy="17467"/>
              </a:xfrm>
              <a:custGeom>
                <a:avLst/>
                <a:gdLst/>
                <a:ahLst/>
                <a:cxnLst/>
                <a:rect r="r" b="b" t="t" l="l"/>
                <a:pathLst>
                  <a:path w="21600" h="21600" stroke="true" fill="norm" extrusionOk="false">
                    <a:moveTo>
                      <a:pt x="14469" y="0"/>
                    </a:moveTo>
                    <a:lnTo>
                      <a:pt x="4293" y="1913"/>
                    </a:lnTo>
                    <a:lnTo>
                      <a:pt x="0" y="13206"/>
                    </a:lnTo>
                    <a:lnTo>
                      <a:pt x="8574" y="21600"/>
                    </a:lnTo>
                    <a:lnTo>
                      <a:pt x="21600" y="15041"/>
                    </a:lnTo>
                    <a:lnTo>
                      <a:pt x="14469" y="0"/>
                    </a:lnTo>
                    <a:close/>
                  </a:path>
                </a:pathLst>
              </a:custGeom>
              <a:grpFill/>
              <a:ln cap="flat">
                <a:prstDash val="solid"/>
              </a:ln>
            </p:spPr>
            <p:txBody>
              <a:bodyPr vert="horz" anchor="ctr" wrap="square" tIns="45720" lIns="91440" bIns="45720" rIns="91440">
                <a:normAutofit/>
              </a:bodyPr>
              <a:p>
                <a:pPr algn="ctr" marL="0"/>
              </a:p>
            </p:txBody>
          </p:sp>
          <p:sp>
            <p:nvSpPr>
              <p:cNvPr name="Freeform 41" id="41"/>
              <p:cNvSpPr/>
              <p:nvPr/>
            </p:nvSpPr>
            <p:spPr>
              <a:xfrm>
                <a:off x="3201743" y="3611230"/>
                <a:ext cx="24821" cy="34310"/>
              </a:xfrm>
              <a:custGeom>
                <a:avLst/>
                <a:gdLst/>
                <a:ahLst/>
                <a:cxnLst/>
                <a:rect r="r" b="b" t="t" l="l"/>
                <a:pathLst>
                  <a:path w="21600" h="21600" stroke="true" fill="norm" extrusionOk="false">
                    <a:moveTo>
                      <a:pt x="5948" y="0"/>
                    </a:moveTo>
                    <a:lnTo>
                      <a:pt x="0" y="7133"/>
                    </a:lnTo>
                    <a:lnTo>
                      <a:pt x="2568" y="12598"/>
                    </a:lnTo>
                    <a:lnTo>
                      <a:pt x="10534" y="21600"/>
                    </a:lnTo>
                    <a:lnTo>
                      <a:pt x="21600" y="16991"/>
                    </a:lnTo>
                    <a:lnTo>
                      <a:pt x="13411" y="4789"/>
                    </a:lnTo>
                    <a:lnTo>
                      <a:pt x="5948" y="0"/>
                    </a:lnTo>
                    <a:close/>
                  </a:path>
                </a:pathLst>
              </a:custGeom>
              <a:grpFill/>
              <a:ln cap="flat">
                <a:prstDash val="solid"/>
              </a:ln>
            </p:spPr>
            <p:txBody>
              <a:bodyPr vert="horz" anchor="ctr" wrap="square" tIns="45720" lIns="91440" bIns="45720" rIns="91440">
                <a:normAutofit/>
              </a:bodyPr>
              <a:p>
                <a:pPr algn="ctr" marL="0"/>
              </a:p>
            </p:txBody>
          </p:sp>
          <p:sp>
            <p:nvSpPr>
              <p:cNvPr name="Freeform 42" id="42"/>
              <p:cNvSpPr/>
              <p:nvPr/>
            </p:nvSpPr>
            <p:spPr>
              <a:xfrm>
                <a:off x="3163762" y="3609243"/>
                <a:ext cx="17550" cy="29518"/>
              </a:xfrm>
              <a:custGeom>
                <a:avLst/>
                <a:gdLst/>
                <a:ahLst/>
                <a:cxnLst/>
                <a:rect r="r" b="b" t="t" l="l"/>
                <a:pathLst>
                  <a:path w="21600" h="21600" stroke="true" fill="norm" extrusionOk="false">
                    <a:moveTo>
                      <a:pt x="2385" y="0"/>
                    </a:moveTo>
                    <a:lnTo>
                      <a:pt x="0" y="5129"/>
                    </a:lnTo>
                    <a:lnTo>
                      <a:pt x="434" y="19428"/>
                    </a:lnTo>
                    <a:lnTo>
                      <a:pt x="19135" y="21600"/>
                    </a:lnTo>
                    <a:lnTo>
                      <a:pt x="21600" y="14762"/>
                    </a:lnTo>
                    <a:lnTo>
                      <a:pt x="16043" y="5916"/>
                    </a:lnTo>
                    <a:lnTo>
                      <a:pt x="2385" y="0"/>
                    </a:lnTo>
                    <a:close/>
                  </a:path>
                </a:pathLst>
              </a:custGeom>
              <a:grpFill/>
              <a:ln cap="flat">
                <a:prstDash val="solid"/>
              </a:ln>
            </p:spPr>
            <p:txBody>
              <a:bodyPr vert="horz" anchor="ctr" wrap="square" tIns="45720" lIns="91440" bIns="45720" rIns="91440">
                <a:normAutofit/>
              </a:bodyPr>
              <a:p>
                <a:pPr algn="ctr" marL="0"/>
              </a:p>
            </p:txBody>
          </p:sp>
          <p:sp>
            <p:nvSpPr>
              <p:cNvPr name="Freeform 43" id="43"/>
              <p:cNvSpPr/>
              <p:nvPr/>
            </p:nvSpPr>
            <p:spPr>
              <a:xfrm>
                <a:off x="3499270" y="3543405"/>
                <a:ext cx="20061" cy="18682"/>
              </a:xfrm>
              <a:custGeom>
                <a:avLst/>
                <a:gdLst/>
                <a:ahLst/>
                <a:cxnLst/>
                <a:rect r="r" b="b" t="t" l="l"/>
                <a:pathLst>
                  <a:path w="21600" h="21600" stroke="true" fill="norm" extrusionOk="false">
                    <a:moveTo>
                      <a:pt x="8114" y="0"/>
                    </a:moveTo>
                    <a:lnTo>
                      <a:pt x="0" y="7264"/>
                    </a:lnTo>
                    <a:lnTo>
                      <a:pt x="3469" y="21600"/>
                    </a:lnTo>
                    <a:lnTo>
                      <a:pt x="16705" y="21600"/>
                    </a:lnTo>
                    <a:lnTo>
                      <a:pt x="21600" y="6746"/>
                    </a:lnTo>
                    <a:lnTo>
                      <a:pt x="8114" y="0"/>
                    </a:lnTo>
                    <a:close/>
                  </a:path>
                </a:pathLst>
              </a:custGeom>
              <a:grpFill/>
              <a:ln cap="flat">
                <a:prstDash val="solid"/>
              </a:ln>
            </p:spPr>
            <p:txBody>
              <a:bodyPr vert="horz" anchor="ctr" wrap="square" tIns="45720" lIns="91440" bIns="45720" rIns="91440">
                <a:normAutofit/>
              </a:bodyPr>
              <a:p>
                <a:pPr algn="ctr" marL="0"/>
              </a:p>
            </p:txBody>
          </p:sp>
          <p:sp>
            <p:nvSpPr>
              <p:cNvPr name="Freeform 44" id="44"/>
              <p:cNvSpPr/>
              <p:nvPr/>
            </p:nvSpPr>
            <p:spPr>
              <a:xfrm>
                <a:off x="3477190" y="3573359"/>
                <a:ext cx="16360" cy="23674"/>
              </a:xfrm>
              <a:custGeom>
                <a:avLst/>
                <a:gdLst/>
                <a:ahLst/>
                <a:cxnLst/>
                <a:rect r="r" b="b" t="t" l="l"/>
                <a:pathLst>
                  <a:path w="21600" h="21600" stroke="true" fill="norm" extrusionOk="false">
                    <a:moveTo>
                      <a:pt x="7562" y="0"/>
                    </a:moveTo>
                    <a:lnTo>
                      <a:pt x="0" y="10629"/>
                    </a:lnTo>
                    <a:lnTo>
                      <a:pt x="15829" y="21600"/>
                    </a:lnTo>
                    <a:lnTo>
                      <a:pt x="21600" y="10397"/>
                    </a:lnTo>
                    <a:lnTo>
                      <a:pt x="7562" y="0"/>
                    </a:lnTo>
                    <a:close/>
                  </a:path>
                </a:pathLst>
              </a:custGeom>
              <a:grpFill/>
              <a:ln cap="flat">
                <a:prstDash val="solid"/>
              </a:ln>
            </p:spPr>
            <p:txBody>
              <a:bodyPr vert="horz" anchor="ctr" wrap="square" tIns="45720" lIns="91440" bIns="45720" rIns="91440">
                <a:normAutofit/>
              </a:bodyPr>
              <a:p>
                <a:pPr algn="ctr" marL="0"/>
              </a:p>
            </p:txBody>
          </p:sp>
          <p:sp>
            <p:nvSpPr>
              <p:cNvPr name="Freeform 45" id="45"/>
              <p:cNvSpPr/>
              <p:nvPr/>
            </p:nvSpPr>
            <p:spPr>
              <a:xfrm>
                <a:off x="3463227" y="3603633"/>
                <a:ext cx="16360" cy="18373"/>
              </a:xfrm>
              <a:custGeom>
                <a:avLst/>
                <a:gdLst/>
                <a:ahLst/>
                <a:cxnLst/>
                <a:rect r="r" b="b" t="t" l="l"/>
                <a:pathLst>
                  <a:path w="21600" h="21600" stroke="true" fill="norm" extrusionOk="false">
                    <a:moveTo>
                      <a:pt x="5327" y="736"/>
                    </a:moveTo>
                    <a:lnTo>
                      <a:pt x="0" y="9568"/>
                    </a:lnTo>
                    <a:lnTo>
                      <a:pt x="5961" y="21600"/>
                    </a:lnTo>
                    <a:lnTo>
                      <a:pt x="20526" y="21266"/>
                    </a:lnTo>
                    <a:lnTo>
                      <a:pt x="21600" y="0"/>
                    </a:lnTo>
                    <a:lnTo>
                      <a:pt x="5327" y="736"/>
                    </a:lnTo>
                    <a:close/>
                  </a:path>
                </a:pathLst>
              </a:custGeom>
              <a:grpFill/>
              <a:ln cap="flat">
                <a:prstDash val="solid"/>
              </a:ln>
            </p:spPr>
            <p:txBody>
              <a:bodyPr vert="horz" anchor="ctr" wrap="square" tIns="45720" lIns="91440" bIns="45720" rIns="91440">
                <a:normAutofit/>
              </a:bodyPr>
              <a:p>
                <a:pPr algn="ctr" marL="0"/>
              </a:p>
            </p:txBody>
          </p:sp>
          <p:sp>
            <p:nvSpPr>
              <p:cNvPr name="Freeform 46" id="46"/>
              <p:cNvSpPr/>
              <p:nvPr/>
            </p:nvSpPr>
            <p:spPr>
              <a:xfrm>
                <a:off x="3443086" y="3638761"/>
                <a:ext cx="16360" cy="22038"/>
              </a:xfrm>
              <a:custGeom>
                <a:avLst/>
                <a:gdLst/>
                <a:ahLst/>
                <a:cxnLst/>
                <a:rect r="r" b="b" t="t" l="l"/>
                <a:pathLst>
                  <a:path w="21600" h="21600" stroke="true" fill="norm" extrusionOk="false">
                    <a:moveTo>
                      <a:pt x="11127" y="0"/>
                    </a:moveTo>
                    <a:lnTo>
                      <a:pt x="0" y="9654"/>
                    </a:lnTo>
                    <a:lnTo>
                      <a:pt x="3308" y="20145"/>
                    </a:lnTo>
                    <a:lnTo>
                      <a:pt x="16235" y="21600"/>
                    </a:lnTo>
                    <a:lnTo>
                      <a:pt x="21600" y="6811"/>
                    </a:lnTo>
                    <a:lnTo>
                      <a:pt x="11127" y="0"/>
                    </a:lnTo>
                    <a:close/>
                  </a:path>
                </a:pathLst>
              </a:custGeom>
              <a:grpFill/>
              <a:ln cap="flat">
                <a:prstDash val="solid"/>
              </a:ln>
            </p:spPr>
            <p:txBody>
              <a:bodyPr vert="horz" anchor="ctr" wrap="square" tIns="45720" lIns="91440" bIns="45720" rIns="91440">
                <a:normAutofit/>
              </a:bodyPr>
              <a:p>
                <a:pPr algn="ctr" marL="0"/>
              </a:p>
            </p:txBody>
          </p:sp>
          <p:sp>
            <p:nvSpPr>
              <p:cNvPr name="Freeform 47" id="47"/>
              <p:cNvSpPr/>
              <p:nvPr/>
            </p:nvSpPr>
            <p:spPr>
              <a:xfrm>
                <a:off x="3429659" y="3689387"/>
                <a:ext cx="39165" cy="38527"/>
              </a:xfrm>
              <a:custGeom>
                <a:avLst/>
                <a:gdLst/>
                <a:ahLst/>
                <a:cxnLst/>
                <a:rect r="r" b="b" t="t" l="l"/>
                <a:pathLst>
                  <a:path w="21600" h="21600" stroke="true" fill="norm" extrusionOk="false">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grpFill/>
              <a:ln cap="flat">
                <a:prstDash val="solid"/>
              </a:ln>
            </p:spPr>
            <p:txBody>
              <a:bodyPr vert="horz" anchor="ctr" wrap="square" tIns="45720" lIns="91440" bIns="45720" rIns="91440">
                <a:normAutofit/>
              </a:bodyPr>
              <a:p>
                <a:pPr algn="ctr" marL="0"/>
              </a:p>
            </p:txBody>
          </p:sp>
          <p:sp>
            <p:nvSpPr>
              <p:cNvPr name="Freeform 48" id="48"/>
              <p:cNvSpPr/>
              <p:nvPr/>
            </p:nvSpPr>
            <p:spPr>
              <a:xfrm>
                <a:off x="3541688" y="3591732"/>
                <a:ext cx="25710" cy="21915"/>
              </a:xfrm>
              <a:custGeom>
                <a:avLst/>
                <a:gdLst/>
                <a:ahLst/>
                <a:cxnLst/>
                <a:rect r="r" b="b" t="t" l="l"/>
                <a:pathLst>
                  <a:path w="21600" h="21600" stroke="true" fill="norm" extrusionOk="false">
                    <a:moveTo>
                      <a:pt x="6204" y="0"/>
                    </a:moveTo>
                    <a:lnTo>
                      <a:pt x="385" y="10265"/>
                    </a:lnTo>
                    <a:lnTo>
                      <a:pt x="0" y="20853"/>
                    </a:lnTo>
                    <a:lnTo>
                      <a:pt x="13483" y="21600"/>
                    </a:lnTo>
                    <a:lnTo>
                      <a:pt x="21600" y="18646"/>
                    </a:lnTo>
                    <a:lnTo>
                      <a:pt x="9663" y="9934"/>
                    </a:lnTo>
                    <a:lnTo>
                      <a:pt x="6204" y="0"/>
                    </a:lnTo>
                    <a:close/>
                  </a:path>
                </a:pathLst>
              </a:custGeom>
              <a:grpFill/>
              <a:ln cap="flat">
                <a:prstDash val="solid"/>
              </a:ln>
            </p:spPr>
            <p:txBody>
              <a:bodyPr vert="horz" anchor="ctr" wrap="square" tIns="45720" lIns="91440" bIns="45720" rIns="91440">
                <a:normAutofit/>
              </a:bodyPr>
              <a:p>
                <a:pPr algn="ctr" marL="0"/>
              </a:p>
            </p:txBody>
          </p:sp>
          <p:sp>
            <p:nvSpPr>
              <p:cNvPr name="Freeform 49" id="49"/>
              <p:cNvSpPr/>
              <p:nvPr/>
            </p:nvSpPr>
            <p:spPr>
              <a:xfrm>
                <a:off x="3470588" y="3663018"/>
                <a:ext cx="21475" cy="16360"/>
              </a:xfrm>
              <a:custGeom>
                <a:avLst/>
                <a:gdLst/>
                <a:ahLst/>
                <a:cxnLst/>
                <a:rect r="r" b="b" t="t" l="l"/>
                <a:pathLst>
                  <a:path w="21600" h="21600" stroke="true" fill="norm" extrusionOk="false">
                    <a:moveTo>
                      <a:pt x="17020" y="3205"/>
                    </a:moveTo>
                    <a:lnTo>
                      <a:pt x="7333" y="0"/>
                    </a:lnTo>
                    <a:lnTo>
                      <a:pt x="0" y="8914"/>
                    </a:lnTo>
                    <a:lnTo>
                      <a:pt x="4730" y="21600"/>
                    </a:lnTo>
                    <a:lnTo>
                      <a:pt x="21600" y="21600"/>
                    </a:lnTo>
                    <a:lnTo>
                      <a:pt x="17020" y="3205"/>
                    </a:lnTo>
                    <a:close/>
                  </a:path>
                </a:pathLst>
              </a:custGeom>
              <a:grpFill/>
              <a:ln cap="flat">
                <a:prstDash val="solid"/>
              </a:ln>
            </p:spPr>
            <p:txBody>
              <a:bodyPr vert="horz" anchor="ctr" wrap="square" tIns="45720" lIns="91440" bIns="45720" rIns="91440">
                <a:normAutofit/>
              </a:bodyPr>
              <a:p>
                <a:pPr algn="ctr" marL="0"/>
              </a:p>
            </p:txBody>
          </p:sp>
          <p:sp>
            <p:nvSpPr>
              <p:cNvPr name="Freeform 50" id="50"/>
              <p:cNvSpPr/>
              <p:nvPr/>
            </p:nvSpPr>
            <p:spPr>
              <a:xfrm>
                <a:off x="1825926" y="2244407"/>
                <a:ext cx="83204" cy="74274"/>
              </a:xfrm>
              <a:custGeom>
                <a:avLst/>
                <a:gdLst/>
                <a:ahLst/>
                <a:cxnLst/>
                <a:rect r="r" b="b" t="t" l="l"/>
                <a:pathLst>
                  <a:path w="21600" h="21600" stroke="true" fill="norm" extrusionOk="false">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grpFill/>
              <a:ln cap="flat">
                <a:prstDash val="solid"/>
              </a:ln>
            </p:spPr>
            <p:txBody>
              <a:bodyPr vert="horz" anchor="ctr" wrap="square" tIns="45720" lIns="91440" bIns="45720" rIns="91440">
                <a:normAutofit/>
              </a:bodyPr>
              <a:p>
                <a:pPr algn="ctr" marL="0"/>
              </a:p>
            </p:txBody>
          </p:sp>
          <p:sp>
            <p:nvSpPr>
              <p:cNvPr name="Freeform 51" id="51"/>
              <p:cNvSpPr/>
              <p:nvPr/>
            </p:nvSpPr>
            <p:spPr>
              <a:xfrm>
                <a:off x="1823323" y="2056804"/>
                <a:ext cx="44228" cy="48802"/>
              </a:xfrm>
              <a:custGeom>
                <a:avLst/>
                <a:gdLst/>
                <a:ahLst/>
                <a:cxnLst/>
                <a:rect r="r" b="b" t="t" l="l"/>
                <a:pathLst>
                  <a:path w="21600" h="21600" stroke="true" fill="norm" extrusionOk="false">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grpFill/>
              <a:ln cap="flat">
                <a:prstDash val="solid"/>
              </a:ln>
            </p:spPr>
            <p:txBody>
              <a:bodyPr vert="horz" anchor="ctr" wrap="square" tIns="45720" lIns="91440" bIns="45720" rIns="91440">
                <a:normAutofit/>
              </a:bodyPr>
              <a:p>
                <a:pPr algn="ctr" marL="0"/>
              </a:p>
            </p:txBody>
          </p:sp>
          <p:sp>
            <p:nvSpPr>
              <p:cNvPr name="Freeform 52" id="52"/>
              <p:cNvSpPr/>
              <p:nvPr/>
            </p:nvSpPr>
            <p:spPr>
              <a:xfrm>
                <a:off x="1819244" y="2000935"/>
                <a:ext cx="28061" cy="42326"/>
              </a:xfrm>
              <a:custGeom>
                <a:avLst/>
                <a:gdLst/>
                <a:ahLst/>
                <a:cxnLst/>
                <a:rect r="r" b="b" t="t" l="l"/>
                <a:pathLst>
                  <a:path w="21600" h="21600" stroke="true" fill="norm" extrusionOk="false">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grpFill/>
              <a:ln cap="flat">
                <a:prstDash val="solid"/>
              </a:ln>
            </p:spPr>
            <p:txBody>
              <a:bodyPr vert="horz" anchor="ctr" wrap="square" tIns="45720" lIns="91440" bIns="45720" rIns="91440">
                <a:normAutofit/>
              </a:bodyPr>
              <a:p>
                <a:pPr algn="ctr" marL="0"/>
              </a:p>
            </p:txBody>
          </p:sp>
          <p:sp>
            <p:nvSpPr>
              <p:cNvPr name="Freeform 53" id="53"/>
              <p:cNvSpPr/>
              <p:nvPr/>
            </p:nvSpPr>
            <p:spPr>
              <a:xfrm>
                <a:off x="1856174" y="2020886"/>
                <a:ext cx="16360" cy="18569"/>
              </a:xfrm>
              <a:custGeom>
                <a:avLst/>
                <a:gdLst/>
                <a:ahLst/>
                <a:cxnLst/>
                <a:rect r="r" b="b" t="t" l="l"/>
                <a:pathLst>
                  <a:path w="21600" h="21600" stroke="true" fill="norm" extrusionOk="false">
                    <a:moveTo>
                      <a:pt x="6929" y="0"/>
                    </a:moveTo>
                    <a:lnTo>
                      <a:pt x="0" y="10904"/>
                    </a:lnTo>
                    <a:lnTo>
                      <a:pt x="10299" y="21600"/>
                    </a:lnTo>
                    <a:lnTo>
                      <a:pt x="21600" y="13776"/>
                    </a:lnTo>
                    <a:lnTo>
                      <a:pt x="19395" y="5259"/>
                    </a:lnTo>
                    <a:lnTo>
                      <a:pt x="6929" y="0"/>
                    </a:lnTo>
                    <a:close/>
                  </a:path>
                </a:pathLst>
              </a:custGeom>
              <a:grpFill/>
              <a:ln cap="flat">
                <a:prstDash val="solid"/>
              </a:ln>
            </p:spPr>
            <p:txBody>
              <a:bodyPr vert="horz" anchor="ctr" wrap="square" tIns="45720" lIns="91440" bIns="45720" rIns="91440">
                <a:normAutofit/>
              </a:bodyPr>
              <a:p>
                <a:pPr algn="ctr" marL="0"/>
              </a:p>
            </p:txBody>
          </p:sp>
          <p:sp>
            <p:nvSpPr>
              <p:cNvPr name="Freeform 54" id="54"/>
              <p:cNvSpPr/>
              <p:nvPr/>
            </p:nvSpPr>
            <p:spPr>
              <a:xfrm>
                <a:off x="1296107" y="1987859"/>
                <a:ext cx="91303" cy="42936"/>
              </a:xfrm>
              <a:custGeom>
                <a:avLst/>
                <a:gdLst/>
                <a:ahLst/>
                <a:cxnLst/>
                <a:rect r="r" b="b" t="t" l="l"/>
                <a:pathLst>
                  <a:path w="21600" h="21600" stroke="true" fill="norm" extrusionOk="false">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grpFill/>
              <a:ln cap="flat">
                <a:prstDash val="solid"/>
              </a:ln>
            </p:spPr>
            <p:txBody>
              <a:bodyPr vert="horz" anchor="ctr" wrap="square" tIns="45720" lIns="91440" bIns="45720" rIns="91440">
                <a:normAutofit/>
              </a:bodyPr>
              <a:p>
                <a:pPr algn="ctr" marL="0"/>
              </a:p>
            </p:txBody>
          </p:sp>
          <p:sp>
            <p:nvSpPr>
              <p:cNvPr name="Freeform 55" id="55"/>
              <p:cNvSpPr/>
              <p:nvPr/>
            </p:nvSpPr>
            <p:spPr>
              <a:xfrm>
                <a:off x="2777576" y="3634434"/>
                <a:ext cx="1575803" cy="2366543"/>
              </a:xfrm>
              <a:custGeom>
                <a:avLst/>
                <a:gdLst/>
                <a:ahLst/>
                <a:cxnLst/>
                <a:rect r="r" b="b" t="t" l="l"/>
                <a:pathLst>
                  <a:path w="21600" h="21600" stroke="true" fill="norm" extrusionOk="false">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grpFill/>
              <a:ln cap="flat">
                <a:prstDash val="solid"/>
              </a:ln>
            </p:spPr>
            <p:txBody>
              <a:bodyPr vert="horz" anchor="ctr" wrap="square" tIns="45720" lIns="91440" bIns="45720" rIns="91440">
                <a:normAutofit/>
              </a:bodyPr>
              <a:p>
                <a:pPr algn="ctr" marL="0"/>
              </a:p>
            </p:txBody>
          </p:sp>
          <p:sp>
            <p:nvSpPr>
              <p:cNvPr name="Freeform 56" id="56"/>
              <p:cNvSpPr/>
              <p:nvPr/>
            </p:nvSpPr>
            <p:spPr>
              <a:xfrm>
                <a:off x="3559421" y="5995142"/>
                <a:ext cx="176422" cy="89842"/>
              </a:xfrm>
              <a:custGeom>
                <a:avLst/>
                <a:gdLst/>
                <a:ahLst/>
                <a:cxnLst/>
                <a:rect r="r" b="b" t="t" l="l"/>
                <a:pathLst>
                  <a:path w="21600" h="21600" stroke="true" fill="norm" extrusionOk="false">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grpFill/>
              <a:ln cap="flat">
                <a:prstDash val="solid"/>
              </a:ln>
            </p:spPr>
            <p:txBody>
              <a:bodyPr vert="horz" anchor="ctr" wrap="square" tIns="45720" lIns="91440" bIns="45720" rIns="91440">
                <a:normAutofit/>
              </a:bodyPr>
              <a:p>
                <a:pPr algn="ctr" marL="0"/>
              </a:p>
            </p:txBody>
          </p:sp>
          <p:sp>
            <p:nvSpPr>
              <p:cNvPr name="Freeform 57" id="57"/>
              <p:cNvSpPr/>
              <p:nvPr/>
            </p:nvSpPr>
            <p:spPr>
              <a:xfrm>
                <a:off x="3768642" y="5937250"/>
                <a:ext cx="110098" cy="46701"/>
              </a:xfrm>
              <a:custGeom>
                <a:avLst/>
                <a:gdLst/>
                <a:ahLst/>
                <a:cxnLst/>
                <a:rect r="r" b="b" t="t" l="l"/>
                <a:pathLst>
                  <a:path w="21600" h="21600" stroke="true" fill="norm" extrusionOk="false">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grpFill/>
              <a:ln cap="flat">
                <a:prstDash val="solid"/>
              </a:ln>
            </p:spPr>
            <p:txBody>
              <a:bodyPr vert="horz" anchor="ctr" wrap="square" tIns="45720" lIns="91440" bIns="45720" rIns="91440">
                <a:normAutofit/>
              </a:bodyPr>
              <a:p>
                <a:pPr algn="ctr" marL="0"/>
              </a:p>
            </p:txBody>
          </p:sp>
          <p:sp>
            <p:nvSpPr>
              <p:cNvPr name="Freeform 58" id="58"/>
              <p:cNvSpPr/>
              <p:nvPr/>
            </p:nvSpPr>
            <p:spPr>
              <a:xfrm>
                <a:off x="4951705" y="2729160"/>
                <a:ext cx="2278812" cy="2612773"/>
              </a:xfrm>
              <a:custGeom>
                <a:avLst/>
                <a:gdLst/>
                <a:ahLst/>
                <a:cxnLst/>
                <a:rect r="r" b="b" t="t" l="l"/>
                <a:pathLst>
                  <a:path w="21600" h="21600" stroke="true" fill="norm" extrusionOk="false">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grpFill/>
              <a:ln cap="flat">
                <a:prstDash val="solid"/>
              </a:ln>
            </p:spPr>
            <p:txBody>
              <a:bodyPr vert="horz" anchor="ctr" wrap="square" tIns="45720" lIns="91440" bIns="45720" rIns="91440">
                <a:normAutofit/>
              </a:bodyPr>
              <a:p>
                <a:pPr algn="ctr" marL="0"/>
              </a:p>
            </p:txBody>
          </p:sp>
          <p:sp>
            <p:nvSpPr>
              <p:cNvPr name="Freeform 59" id="59"/>
              <p:cNvSpPr/>
              <p:nvPr/>
            </p:nvSpPr>
            <p:spPr>
              <a:xfrm>
                <a:off x="7392962" y="4263491"/>
                <a:ext cx="22472" cy="27321"/>
              </a:xfrm>
              <a:custGeom>
                <a:avLst/>
                <a:gdLst/>
                <a:ahLst/>
                <a:cxnLst/>
                <a:rect r="r" b="b" t="t" l="l"/>
                <a:pathLst>
                  <a:path w="21600" h="21600" stroke="true" fill="norm" extrusionOk="false">
                    <a:moveTo>
                      <a:pt x="6326" y="0"/>
                    </a:moveTo>
                    <a:lnTo>
                      <a:pt x="0" y="9333"/>
                    </a:lnTo>
                    <a:lnTo>
                      <a:pt x="1832" y="16236"/>
                    </a:lnTo>
                    <a:lnTo>
                      <a:pt x="15030" y="21600"/>
                    </a:lnTo>
                    <a:lnTo>
                      <a:pt x="21600" y="15013"/>
                    </a:lnTo>
                    <a:lnTo>
                      <a:pt x="21600" y="3233"/>
                    </a:lnTo>
                    <a:lnTo>
                      <a:pt x="6326" y="0"/>
                    </a:lnTo>
                    <a:close/>
                  </a:path>
                </a:pathLst>
              </a:custGeom>
              <a:grpFill/>
              <a:ln cap="flat">
                <a:prstDash val="solid"/>
              </a:ln>
            </p:spPr>
            <p:txBody>
              <a:bodyPr vert="horz" anchor="ctr" wrap="square" tIns="45720" lIns="91440" bIns="45720" rIns="91440">
                <a:normAutofit/>
              </a:bodyPr>
              <a:p>
                <a:pPr algn="ctr" marL="0"/>
              </a:p>
            </p:txBody>
          </p:sp>
          <p:sp>
            <p:nvSpPr>
              <p:cNvPr name="Freeform 60" id="60"/>
              <p:cNvSpPr/>
              <p:nvPr/>
            </p:nvSpPr>
            <p:spPr>
              <a:xfrm>
                <a:off x="6950702" y="4538501"/>
                <a:ext cx="248466" cy="475742"/>
              </a:xfrm>
              <a:custGeom>
                <a:avLst/>
                <a:gdLst/>
                <a:ahLst/>
                <a:cxnLst/>
                <a:rect r="r" b="b" t="t" l="l"/>
                <a:pathLst>
                  <a:path w="21600" h="21600" stroke="true" fill="norm" extrusionOk="false">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grpFill/>
              <a:ln cap="flat">
                <a:prstDash val="solid"/>
              </a:ln>
            </p:spPr>
            <p:txBody>
              <a:bodyPr vert="horz" anchor="ctr" wrap="square" tIns="45720" lIns="91440" bIns="45720" rIns="91440">
                <a:normAutofit/>
              </a:bodyPr>
              <a:p>
                <a:pPr algn="ctr" marL="0"/>
              </a:p>
            </p:txBody>
          </p:sp>
          <p:sp>
            <p:nvSpPr>
              <p:cNvPr name="Freeform 61" id="61"/>
              <p:cNvSpPr/>
              <p:nvPr/>
            </p:nvSpPr>
            <p:spPr>
              <a:xfrm>
                <a:off x="7015877" y="4582107"/>
                <a:ext cx="16360" cy="25666"/>
              </a:xfrm>
              <a:custGeom>
                <a:avLst/>
                <a:gdLst/>
                <a:ahLst/>
                <a:cxnLst/>
                <a:rect r="r" b="b" t="t" l="l"/>
                <a:pathLst>
                  <a:path w="21600" h="21600" stroke="true" fill="norm" extrusionOk="false">
                    <a:moveTo>
                      <a:pt x="18802" y="0"/>
                    </a:moveTo>
                    <a:lnTo>
                      <a:pt x="4813" y="1913"/>
                    </a:lnTo>
                    <a:lnTo>
                      <a:pt x="0" y="12064"/>
                    </a:lnTo>
                    <a:lnTo>
                      <a:pt x="5083" y="21600"/>
                    </a:lnTo>
                    <a:lnTo>
                      <a:pt x="21600" y="9513"/>
                    </a:lnTo>
                    <a:lnTo>
                      <a:pt x="18802" y="0"/>
                    </a:lnTo>
                    <a:close/>
                  </a:path>
                </a:pathLst>
              </a:custGeom>
              <a:grpFill/>
              <a:ln cap="flat">
                <a:prstDash val="solid"/>
              </a:ln>
            </p:spPr>
            <p:txBody>
              <a:bodyPr vert="horz" anchor="ctr" wrap="square" tIns="45720" lIns="91440" bIns="45720" rIns="91440">
                <a:normAutofit/>
              </a:bodyPr>
              <a:p>
                <a:pPr algn="ctr" marL="0"/>
              </a:p>
            </p:txBody>
          </p:sp>
          <p:sp>
            <p:nvSpPr>
              <p:cNvPr name="Freeform 62" id="62"/>
              <p:cNvSpPr/>
              <p:nvPr/>
            </p:nvSpPr>
            <p:spPr>
              <a:xfrm>
                <a:off x="6990181" y="4542570"/>
                <a:ext cx="21071" cy="20646"/>
              </a:xfrm>
              <a:custGeom>
                <a:avLst/>
                <a:gdLst/>
                <a:ahLst/>
                <a:cxnLst/>
                <a:rect r="r" b="b" t="t" l="l"/>
                <a:pathLst>
                  <a:path w="21600" h="21600" stroke="true" fill="norm" extrusionOk="false">
                    <a:moveTo>
                      <a:pt x="18128" y="8886"/>
                    </a:moveTo>
                    <a:lnTo>
                      <a:pt x="8318" y="0"/>
                    </a:lnTo>
                    <a:lnTo>
                      <a:pt x="0" y="6625"/>
                    </a:lnTo>
                    <a:lnTo>
                      <a:pt x="9071" y="16880"/>
                    </a:lnTo>
                    <a:lnTo>
                      <a:pt x="21600" y="21600"/>
                    </a:lnTo>
                    <a:lnTo>
                      <a:pt x="18128" y="8886"/>
                    </a:lnTo>
                    <a:close/>
                  </a:path>
                </a:pathLst>
              </a:custGeom>
              <a:grpFill/>
              <a:ln cap="flat">
                <a:prstDash val="solid"/>
              </a:ln>
            </p:spPr>
            <p:txBody>
              <a:bodyPr vert="horz" anchor="ctr" wrap="square" tIns="45720" lIns="91440" bIns="45720" rIns="91440">
                <a:normAutofit/>
              </a:bodyPr>
              <a:p>
                <a:pPr algn="ctr" marL="0"/>
              </a:p>
            </p:txBody>
          </p:sp>
          <p:sp>
            <p:nvSpPr>
              <p:cNvPr name="Freeform 63" id="63"/>
              <p:cNvSpPr/>
              <p:nvPr/>
            </p:nvSpPr>
            <p:spPr>
              <a:xfrm>
                <a:off x="6964606" y="4555580"/>
                <a:ext cx="20339" cy="16639"/>
              </a:xfrm>
              <a:custGeom>
                <a:avLst/>
                <a:gdLst/>
                <a:ahLst/>
                <a:cxnLst/>
                <a:rect r="r" b="b" t="t" l="l"/>
                <a:pathLst>
                  <a:path w="21600" h="21600" stroke="true" fill="norm" extrusionOk="false">
                    <a:moveTo>
                      <a:pt x="7800" y="0"/>
                    </a:moveTo>
                    <a:lnTo>
                      <a:pt x="0" y="2623"/>
                    </a:lnTo>
                    <a:lnTo>
                      <a:pt x="9524" y="21600"/>
                    </a:lnTo>
                    <a:lnTo>
                      <a:pt x="21600" y="20616"/>
                    </a:lnTo>
                    <a:lnTo>
                      <a:pt x="19979" y="3243"/>
                    </a:lnTo>
                    <a:lnTo>
                      <a:pt x="7800" y="0"/>
                    </a:lnTo>
                    <a:close/>
                  </a:path>
                </a:pathLst>
              </a:custGeom>
              <a:grpFill/>
              <a:ln cap="flat">
                <a:prstDash val="solid"/>
              </a:ln>
            </p:spPr>
            <p:txBody>
              <a:bodyPr vert="horz" anchor="ctr" wrap="square" tIns="45720" lIns="91440" bIns="45720" rIns="91440">
                <a:normAutofit/>
              </a:bodyPr>
              <a:p>
                <a:pPr algn="ctr" marL="0"/>
              </a:p>
            </p:txBody>
          </p:sp>
          <p:sp>
            <p:nvSpPr>
              <p:cNvPr name="Freeform 64" id="64"/>
              <p:cNvSpPr/>
              <p:nvPr/>
            </p:nvSpPr>
            <p:spPr>
              <a:xfrm>
                <a:off x="6946134" y="4515244"/>
                <a:ext cx="16360" cy="24039"/>
              </a:xfrm>
              <a:custGeom>
                <a:avLst/>
                <a:gdLst/>
                <a:ahLst/>
                <a:cxnLst/>
                <a:rect r="r" b="b" t="t" l="l"/>
                <a:pathLst>
                  <a:path w="21600" h="21600" stroke="true" fill="norm" extrusionOk="false">
                    <a:moveTo>
                      <a:pt x="13062" y="0"/>
                    </a:moveTo>
                    <a:lnTo>
                      <a:pt x="3048" y="6808"/>
                    </a:lnTo>
                    <a:lnTo>
                      <a:pt x="0" y="16890"/>
                    </a:lnTo>
                    <a:lnTo>
                      <a:pt x="17411" y="21600"/>
                    </a:lnTo>
                    <a:lnTo>
                      <a:pt x="21600" y="12326"/>
                    </a:lnTo>
                    <a:lnTo>
                      <a:pt x="13062" y="0"/>
                    </a:lnTo>
                    <a:close/>
                  </a:path>
                </a:pathLst>
              </a:custGeom>
              <a:grpFill/>
              <a:ln cap="flat">
                <a:prstDash val="solid"/>
              </a:ln>
            </p:spPr>
            <p:txBody>
              <a:bodyPr vert="horz" anchor="ctr" wrap="square" tIns="45720" lIns="91440" bIns="45720" rIns="91440">
                <a:normAutofit/>
              </a:bodyPr>
              <a:p>
                <a:pPr algn="ctr" marL="0"/>
              </a:p>
            </p:txBody>
          </p:sp>
          <p:sp>
            <p:nvSpPr>
              <p:cNvPr name="Freeform 65" id="65"/>
              <p:cNvSpPr/>
              <p:nvPr/>
            </p:nvSpPr>
            <p:spPr>
              <a:xfrm>
                <a:off x="7355849" y="4831107"/>
                <a:ext cx="26760" cy="35791"/>
              </a:xfrm>
              <a:custGeom>
                <a:avLst/>
                <a:gdLst/>
                <a:ahLst/>
                <a:cxnLst/>
                <a:rect r="r" b="b" t="t" l="l"/>
                <a:pathLst>
                  <a:path w="21600" h="21600" stroke="true" fill="norm" extrusionOk="false">
                    <a:moveTo>
                      <a:pt x="9532" y="0"/>
                    </a:moveTo>
                    <a:lnTo>
                      <a:pt x="1397" y="5278"/>
                    </a:lnTo>
                    <a:lnTo>
                      <a:pt x="0" y="13559"/>
                    </a:lnTo>
                    <a:lnTo>
                      <a:pt x="6822" y="21600"/>
                    </a:lnTo>
                    <a:lnTo>
                      <a:pt x="21600" y="17485"/>
                    </a:lnTo>
                    <a:lnTo>
                      <a:pt x="21600" y="7445"/>
                    </a:lnTo>
                    <a:lnTo>
                      <a:pt x="9532" y="0"/>
                    </a:lnTo>
                    <a:close/>
                  </a:path>
                </a:pathLst>
              </a:custGeom>
              <a:grpFill/>
              <a:ln cap="flat">
                <a:prstDash val="solid"/>
              </a:ln>
            </p:spPr>
            <p:txBody>
              <a:bodyPr vert="horz" anchor="ctr" wrap="square" tIns="45720" lIns="91440" bIns="45720" rIns="91440">
                <a:normAutofit/>
              </a:bodyPr>
              <a:p>
                <a:pPr algn="ctr" marL="0"/>
              </a:p>
            </p:txBody>
          </p:sp>
          <p:sp>
            <p:nvSpPr>
              <p:cNvPr name="Freeform 66" id="66"/>
              <p:cNvSpPr/>
              <p:nvPr/>
            </p:nvSpPr>
            <p:spPr>
              <a:xfrm>
                <a:off x="7418815" y="4803555"/>
                <a:ext cx="16360" cy="23507"/>
              </a:xfrm>
              <a:custGeom>
                <a:avLst/>
                <a:gdLst/>
                <a:ahLst/>
                <a:cxnLst/>
                <a:rect r="r" b="b" t="t" l="l"/>
                <a:pathLst>
                  <a:path w="21600" h="21600" stroke="true" fill="norm" extrusionOk="false">
                    <a:moveTo>
                      <a:pt x="17956" y="0"/>
                    </a:moveTo>
                    <a:lnTo>
                      <a:pt x="1750" y="4177"/>
                    </a:lnTo>
                    <a:lnTo>
                      <a:pt x="0" y="18148"/>
                    </a:lnTo>
                    <a:lnTo>
                      <a:pt x="21600" y="21600"/>
                    </a:lnTo>
                    <a:lnTo>
                      <a:pt x="21555" y="10257"/>
                    </a:lnTo>
                    <a:lnTo>
                      <a:pt x="17956" y="0"/>
                    </a:lnTo>
                    <a:close/>
                  </a:path>
                </a:pathLst>
              </a:custGeom>
              <a:grpFill/>
              <a:ln cap="flat">
                <a:prstDash val="solid"/>
              </a:ln>
            </p:spPr>
            <p:txBody>
              <a:bodyPr vert="horz" anchor="ctr" wrap="square" tIns="45720" lIns="91440" bIns="45720" rIns="91440">
                <a:normAutofit/>
              </a:bodyPr>
              <a:p>
                <a:pPr algn="ctr" marL="0"/>
              </a:p>
            </p:txBody>
          </p:sp>
          <p:sp>
            <p:nvSpPr>
              <p:cNvPr name="Freeform 67" id="67"/>
              <p:cNvSpPr/>
              <p:nvPr/>
            </p:nvSpPr>
            <p:spPr>
              <a:xfrm>
                <a:off x="5322768" y="4656828"/>
                <a:ext cx="31865" cy="30264"/>
              </a:xfrm>
              <a:custGeom>
                <a:avLst/>
                <a:gdLst/>
                <a:ahLst/>
                <a:cxnLst/>
                <a:rect r="r" b="b" t="t" l="l"/>
                <a:pathLst>
                  <a:path w="21600" h="21600" stroke="true" fill="norm" extrusionOk="false">
                    <a:moveTo>
                      <a:pt x="9397" y="0"/>
                    </a:moveTo>
                    <a:lnTo>
                      <a:pt x="0" y="19826"/>
                    </a:lnTo>
                    <a:lnTo>
                      <a:pt x="21600" y="21600"/>
                    </a:lnTo>
                    <a:lnTo>
                      <a:pt x="9397" y="0"/>
                    </a:lnTo>
                    <a:close/>
                  </a:path>
                </a:pathLst>
              </a:custGeom>
              <a:grpFill/>
              <a:ln cap="flat">
                <a:prstDash val="solid"/>
              </a:ln>
            </p:spPr>
            <p:txBody>
              <a:bodyPr vert="horz" anchor="ctr" wrap="square" tIns="45720" lIns="91440" bIns="45720" rIns="91440">
                <a:normAutofit/>
              </a:bodyPr>
              <a:p>
                <a:pPr algn="ctr" marL="0"/>
              </a:p>
            </p:txBody>
          </p:sp>
          <p:sp>
            <p:nvSpPr>
              <p:cNvPr name="Freeform 68" id="68"/>
              <p:cNvSpPr/>
              <p:nvPr/>
            </p:nvSpPr>
            <p:spPr>
              <a:xfrm>
                <a:off x="5724659" y="4042992"/>
                <a:ext cx="23245" cy="21346"/>
              </a:xfrm>
              <a:custGeom>
                <a:avLst/>
                <a:gdLst/>
                <a:ahLst/>
                <a:cxnLst/>
                <a:rect r="r" b="b" t="t" l="l"/>
                <a:pathLst>
                  <a:path w="21600" h="21600" stroke="true" fill="norm" extrusionOk="false">
                    <a:moveTo>
                      <a:pt x="21600" y="0"/>
                    </a:moveTo>
                    <a:lnTo>
                      <a:pt x="4824" y="4121"/>
                    </a:lnTo>
                    <a:lnTo>
                      <a:pt x="0" y="11667"/>
                    </a:lnTo>
                    <a:lnTo>
                      <a:pt x="9389" y="21600"/>
                    </a:lnTo>
                    <a:lnTo>
                      <a:pt x="20674" y="10869"/>
                    </a:lnTo>
                    <a:lnTo>
                      <a:pt x="21600" y="0"/>
                    </a:lnTo>
                    <a:close/>
                  </a:path>
                </a:pathLst>
              </a:custGeom>
              <a:grpFill/>
              <a:ln cap="flat">
                <a:prstDash val="solid"/>
              </a:ln>
            </p:spPr>
            <p:txBody>
              <a:bodyPr vert="horz" anchor="ctr" wrap="square" tIns="45720" lIns="91440" bIns="45720" rIns="91440">
                <a:normAutofit/>
              </a:bodyPr>
              <a:p>
                <a:pPr algn="ctr" marL="0"/>
              </a:p>
            </p:txBody>
          </p:sp>
          <p:sp>
            <p:nvSpPr>
              <p:cNvPr name="Freeform 69" id="69"/>
              <p:cNvSpPr/>
              <p:nvPr/>
            </p:nvSpPr>
            <p:spPr>
              <a:xfrm>
                <a:off x="5797850" y="3949493"/>
                <a:ext cx="20701" cy="16360"/>
              </a:xfrm>
              <a:custGeom>
                <a:avLst/>
                <a:gdLst/>
                <a:ahLst/>
                <a:cxnLst/>
                <a:rect r="r" b="b" t="t" l="l"/>
                <a:pathLst>
                  <a:path w="21600" h="21600" stroke="true" fill="norm" extrusionOk="false">
                    <a:moveTo>
                      <a:pt x="11047" y="0"/>
                    </a:moveTo>
                    <a:lnTo>
                      <a:pt x="0" y="5982"/>
                    </a:lnTo>
                    <a:lnTo>
                      <a:pt x="2019" y="20443"/>
                    </a:lnTo>
                    <a:lnTo>
                      <a:pt x="15499" y="21600"/>
                    </a:lnTo>
                    <a:lnTo>
                      <a:pt x="21600" y="4412"/>
                    </a:lnTo>
                    <a:lnTo>
                      <a:pt x="11047" y="0"/>
                    </a:lnTo>
                    <a:close/>
                  </a:path>
                </a:pathLst>
              </a:custGeom>
              <a:grpFill/>
              <a:ln cap="flat">
                <a:prstDash val="solid"/>
              </a:ln>
            </p:spPr>
            <p:txBody>
              <a:bodyPr vert="horz" anchor="ctr" wrap="square" tIns="45720" lIns="91440" bIns="45720" rIns="91440">
                <a:normAutofit/>
              </a:bodyPr>
              <a:p>
                <a:pPr algn="ctr" marL="0"/>
              </a:p>
            </p:txBody>
          </p:sp>
          <p:sp>
            <p:nvSpPr>
              <p:cNvPr name="Freeform 70" id="70"/>
              <p:cNvSpPr/>
              <p:nvPr/>
            </p:nvSpPr>
            <p:spPr>
              <a:xfrm>
                <a:off x="5771093" y="4007307"/>
                <a:ext cx="16360" cy="16360"/>
              </a:xfrm>
              <a:custGeom>
                <a:avLst/>
                <a:gdLst/>
                <a:ahLst/>
                <a:cxnLst/>
                <a:rect r="r" b="b" t="t" l="l"/>
                <a:pathLst>
                  <a:path w="21600" h="21600" stroke="true" fill="norm" extrusionOk="false">
                    <a:moveTo>
                      <a:pt x="7211" y="0"/>
                    </a:moveTo>
                    <a:lnTo>
                      <a:pt x="0" y="9014"/>
                    </a:lnTo>
                    <a:lnTo>
                      <a:pt x="7385" y="21600"/>
                    </a:lnTo>
                    <a:lnTo>
                      <a:pt x="21600" y="12069"/>
                    </a:lnTo>
                    <a:lnTo>
                      <a:pt x="17567" y="1769"/>
                    </a:lnTo>
                    <a:lnTo>
                      <a:pt x="7211" y="0"/>
                    </a:lnTo>
                    <a:close/>
                  </a:path>
                </a:pathLst>
              </a:custGeom>
              <a:grpFill/>
              <a:ln cap="flat">
                <a:prstDash val="solid"/>
              </a:ln>
            </p:spPr>
            <p:txBody>
              <a:bodyPr vert="horz" anchor="ctr" wrap="square" tIns="45720" lIns="91440" bIns="45720" rIns="91440">
                <a:normAutofit/>
              </a:bodyPr>
              <a:p>
                <a:pPr algn="ctr" marL="0"/>
              </a:p>
            </p:txBody>
          </p:sp>
          <p:sp>
            <p:nvSpPr>
              <p:cNvPr name="Freeform 71" id="71"/>
              <p:cNvSpPr/>
              <p:nvPr/>
            </p:nvSpPr>
            <p:spPr>
              <a:xfrm>
                <a:off x="4744799" y="3515700"/>
                <a:ext cx="23569" cy="20839"/>
              </a:xfrm>
              <a:custGeom>
                <a:avLst/>
                <a:gdLst/>
                <a:ahLst/>
                <a:cxnLst/>
                <a:rect r="r" b="b" t="t" l="l"/>
                <a:pathLst>
                  <a:path w="21600" h="21600" stroke="true" fill="norm" extrusionOk="false">
                    <a:moveTo>
                      <a:pt x="18240" y="3109"/>
                    </a:moveTo>
                    <a:lnTo>
                      <a:pt x="7082" y="0"/>
                    </a:lnTo>
                    <a:lnTo>
                      <a:pt x="0" y="4651"/>
                    </a:lnTo>
                    <a:lnTo>
                      <a:pt x="2157" y="15611"/>
                    </a:lnTo>
                    <a:lnTo>
                      <a:pt x="14637" y="21600"/>
                    </a:lnTo>
                    <a:lnTo>
                      <a:pt x="21600" y="17214"/>
                    </a:lnTo>
                    <a:lnTo>
                      <a:pt x="18240" y="3109"/>
                    </a:lnTo>
                    <a:close/>
                  </a:path>
                </a:pathLst>
              </a:custGeom>
              <a:grpFill/>
              <a:ln cap="flat">
                <a:prstDash val="solid"/>
              </a:ln>
            </p:spPr>
            <p:txBody>
              <a:bodyPr vert="horz" anchor="ctr" wrap="square" tIns="45720" lIns="91440" bIns="45720" rIns="91440">
                <a:normAutofit/>
              </a:bodyPr>
              <a:p>
                <a:pPr algn="ctr" marL="0"/>
              </a:p>
            </p:txBody>
          </p:sp>
          <p:sp>
            <p:nvSpPr>
              <p:cNvPr name="Freeform 72" id="72"/>
              <p:cNvSpPr/>
              <p:nvPr/>
            </p:nvSpPr>
            <p:spPr>
              <a:xfrm>
                <a:off x="4718288" y="3519867"/>
                <a:ext cx="18421" cy="17929"/>
              </a:xfrm>
              <a:custGeom>
                <a:avLst/>
                <a:gdLst/>
                <a:ahLst/>
                <a:cxnLst/>
                <a:rect r="r" b="b" t="t" l="l"/>
                <a:pathLst>
                  <a:path w="21600" h="21600" stroke="true" fill="norm" extrusionOk="false">
                    <a:moveTo>
                      <a:pt x="10002" y="0"/>
                    </a:moveTo>
                    <a:lnTo>
                      <a:pt x="2249" y="4561"/>
                    </a:lnTo>
                    <a:lnTo>
                      <a:pt x="0" y="15210"/>
                    </a:lnTo>
                    <a:lnTo>
                      <a:pt x="16269" y="21600"/>
                    </a:lnTo>
                    <a:lnTo>
                      <a:pt x="21600" y="9771"/>
                    </a:lnTo>
                    <a:lnTo>
                      <a:pt x="10002" y="0"/>
                    </a:lnTo>
                    <a:close/>
                  </a:path>
                </a:pathLst>
              </a:custGeom>
              <a:grpFill/>
              <a:ln cap="flat">
                <a:prstDash val="solid"/>
              </a:ln>
            </p:spPr>
            <p:txBody>
              <a:bodyPr vert="horz" anchor="ctr" wrap="square" tIns="45720" lIns="91440" bIns="45720" rIns="91440">
                <a:normAutofit/>
              </a:bodyPr>
              <a:p>
                <a:pPr algn="ctr" marL="0"/>
              </a:p>
            </p:txBody>
          </p:sp>
          <p:sp>
            <p:nvSpPr>
              <p:cNvPr name="Freeform 73" id="73"/>
              <p:cNvSpPr/>
              <p:nvPr/>
            </p:nvSpPr>
            <p:spPr>
              <a:xfrm>
                <a:off x="4711539" y="3478504"/>
                <a:ext cx="16360" cy="16360"/>
              </a:xfrm>
              <a:custGeom>
                <a:avLst/>
                <a:gdLst/>
                <a:ahLst/>
                <a:cxnLst/>
                <a:rect r="r" b="b" t="t" l="l"/>
                <a:pathLst>
                  <a:path w="21600" h="21600" stroke="true" fill="norm" extrusionOk="false">
                    <a:moveTo>
                      <a:pt x="15567" y="0"/>
                    </a:moveTo>
                    <a:lnTo>
                      <a:pt x="0" y="5790"/>
                    </a:lnTo>
                    <a:lnTo>
                      <a:pt x="269" y="21257"/>
                    </a:lnTo>
                    <a:lnTo>
                      <a:pt x="21600" y="21600"/>
                    </a:lnTo>
                    <a:lnTo>
                      <a:pt x="15567" y="0"/>
                    </a:lnTo>
                    <a:close/>
                  </a:path>
                </a:pathLst>
              </a:custGeom>
              <a:grpFill/>
              <a:ln cap="flat">
                <a:prstDash val="solid"/>
              </a:ln>
            </p:spPr>
            <p:txBody>
              <a:bodyPr vert="horz" anchor="ctr" wrap="square" tIns="45720" lIns="91440" bIns="45720" rIns="91440">
                <a:normAutofit/>
              </a:bodyPr>
              <a:p>
                <a:pPr algn="ctr" marL="0"/>
              </a:p>
            </p:txBody>
          </p:sp>
          <p:sp>
            <p:nvSpPr>
              <p:cNvPr name="Freeform 74" id="74"/>
              <p:cNvSpPr/>
              <p:nvPr/>
            </p:nvSpPr>
            <p:spPr>
              <a:xfrm>
                <a:off x="4753604" y="3480420"/>
                <a:ext cx="16360" cy="16360"/>
              </a:xfrm>
              <a:custGeom>
                <a:avLst/>
                <a:gdLst/>
                <a:ahLst/>
                <a:cxnLst/>
                <a:rect r="r" b="b" t="t" l="l"/>
                <a:pathLst>
                  <a:path w="21600" h="21600" stroke="true" fill="norm" extrusionOk="false">
                    <a:moveTo>
                      <a:pt x="0" y="0"/>
                    </a:moveTo>
                    <a:lnTo>
                      <a:pt x="788" y="13213"/>
                    </a:lnTo>
                    <a:lnTo>
                      <a:pt x="15312" y="21600"/>
                    </a:lnTo>
                    <a:lnTo>
                      <a:pt x="21600" y="1906"/>
                    </a:lnTo>
                    <a:lnTo>
                      <a:pt x="0" y="0"/>
                    </a:lnTo>
                    <a:close/>
                  </a:path>
                </a:pathLst>
              </a:custGeom>
              <a:grpFill/>
              <a:ln cap="flat">
                <a:prstDash val="solid"/>
              </a:ln>
            </p:spPr>
            <p:txBody>
              <a:bodyPr vert="horz" anchor="ctr" wrap="square" tIns="45720" lIns="91440" bIns="45720" rIns="91440">
                <a:normAutofit/>
              </a:bodyPr>
              <a:p>
                <a:pPr algn="ctr" marL="0"/>
              </a:p>
            </p:txBody>
          </p:sp>
          <p:sp>
            <p:nvSpPr>
              <p:cNvPr name="Freeform 75" id="75"/>
              <p:cNvSpPr/>
              <p:nvPr/>
            </p:nvSpPr>
            <p:spPr>
              <a:xfrm>
                <a:off x="4664619" y="3447009"/>
                <a:ext cx="16360" cy="22098"/>
              </a:xfrm>
              <a:custGeom>
                <a:avLst/>
                <a:gdLst/>
                <a:ahLst/>
                <a:cxnLst/>
                <a:rect r="r" b="b" t="t" l="l"/>
                <a:pathLst>
                  <a:path w="21600" h="21600" stroke="true" fill="norm" extrusionOk="false">
                    <a:moveTo>
                      <a:pt x="0" y="3742"/>
                    </a:moveTo>
                    <a:lnTo>
                      <a:pt x="4329" y="14327"/>
                    </a:lnTo>
                    <a:lnTo>
                      <a:pt x="16819" y="21600"/>
                    </a:lnTo>
                    <a:lnTo>
                      <a:pt x="21600" y="10493"/>
                    </a:lnTo>
                    <a:lnTo>
                      <a:pt x="13195" y="0"/>
                    </a:lnTo>
                    <a:lnTo>
                      <a:pt x="0" y="3742"/>
                    </a:lnTo>
                    <a:close/>
                  </a:path>
                </a:pathLst>
              </a:custGeom>
              <a:grpFill/>
              <a:ln cap="flat">
                <a:prstDash val="solid"/>
              </a:ln>
            </p:spPr>
            <p:txBody>
              <a:bodyPr vert="horz" anchor="ctr" wrap="square" tIns="45720" lIns="91440" bIns="45720" rIns="91440">
                <a:normAutofit/>
              </a:bodyPr>
              <a:p>
                <a:pPr algn="ctr" marL="0"/>
              </a:p>
            </p:txBody>
          </p:sp>
          <p:sp>
            <p:nvSpPr>
              <p:cNvPr name="Freeform 76" id="76"/>
              <p:cNvSpPr/>
              <p:nvPr/>
            </p:nvSpPr>
            <p:spPr>
              <a:xfrm>
                <a:off x="6355015" y="1385657"/>
                <a:ext cx="4055030" cy="2652259"/>
              </a:xfrm>
              <a:custGeom>
                <a:avLst/>
                <a:gdLst/>
                <a:ahLst/>
                <a:cxnLst/>
                <a:rect r="r" b="b" t="t" l="l"/>
                <a:pathLst>
                  <a:path w="21600" h="21600" stroke="true" fill="norm" extrusionOk="false">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grpFill/>
              <a:ln cap="flat">
                <a:prstDash val="solid"/>
              </a:ln>
            </p:spPr>
            <p:txBody>
              <a:bodyPr vert="horz" anchor="ctr" wrap="square" tIns="45720" lIns="91440" bIns="45720" rIns="91440">
                <a:normAutofit/>
              </a:bodyPr>
              <a:p>
                <a:pPr algn="ctr" marL="0"/>
              </a:p>
            </p:txBody>
          </p:sp>
          <p:sp>
            <p:nvSpPr>
              <p:cNvPr name="Freeform 77" id="77"/>
              <p:cNvSpPr/>
              <p:nvPr/>
            </p:nvSpPr>
            <p:spPr>
              <a:xfrm>
                <a:off x="7558388" y="1310558"/>
                <a:ext cx="328933" cy="89526"/>
              </a:xfrm>
              <a:custGeom>
                <a:avLst/>
                <a:gdLst/>
                <a:ahLst/>
                <a:cxnLst/>
                <a:rect r="r" b="b" t="t" l="l"/>
                <a:pathLst>
                  <a:path w="21600" h="21600" stroke="true" fill="norm" extrusionOk="false">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grpFill/>
              <a:ln cap="flat">
                <a:prstDash val="solid"/>
              </a:ln>
            </p:spPr>
            <p:txBody>
              <a:bodyPr vert="horz" anchor="ctr" wrap="square" tIns="45720" lIns="91440" bIns="45720" rIns="91440">
                <a:normAutofit/>
              </a:bodyPr>
              <a:p>
                <a:pPr algn="ctr" marL="0"/>
              </a:p>
            </p:txBody>
          </p:sp>
          <p:sp>
            <p:nvSpPr>
              <p:cNvPr name="Freeform 78" id="78"/>
              <p:cNvSpPr/>
              <p:nvPr/>
            </p:nvSpPr>
            <p:spPr>
              <a:xfrm>
                <a:off x="9628653" y="2148074"/>
                <a:ext cx="217835" cy="255740"/>
              </a:xfrm>
              <a:custGeom>
                <a:avLst/>
                <a:gdLst/>
                <a:ahLst/>
                <a:cxnLst/>
                <a:rect r="r" b="b" t="t" l="l"/>
                <a:pathLst>
                  <a:path w="21600" h="21600" stroke="true" fill="norm" extrusionOk="false">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grpFill/>
              <a:ln cap="flat">
                <a:prstDash val="solid"/>
              </a:ln>
            </p:spPr>
            <p:txBody>
              <a:bodyPr vert="horz" anchor="ctr" wrap="square" tIns="45720" lIns="91440" bIns="45720" rIns="91440">
                <a:normAutofit/>
              </a:bodyPr>
              <a:p>
                <a:pPr algn="ctr" marL="0"/>
              </a:p>
            </p:txBody>
          </p:sp>
          <p:sp>
            <p:nvSpPr>
              <p:cNvPr name="Freeform 79" id="79"/>
              <p:cNvSpPr/>
              <p:nvPr/>
            </p:nvSpPr>
            <p:spPr>
              <a:xfrm>
                <a:off x="9834882" y="2436351"/>
                <a:ext cx="152671" cy="145223"/>
              </a:xfrm>
              <a:custGeom>
                <a:avLst/>
                <a:gdLst/>
                <a:ahLst/>
                <a:cxnLst/>
                <a:rect r="r" b="b" t="t" l="l"/>
                <a:pathLst>
                  <a:path w="21600" h="21600" stroke="true" fill="norm" extrusionOk="false">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grpFill/>
              <a:ln cap="flat">
                <a:prstDash val="solid"/>
              </a:ln>
            </p:spPr>
            <p:txBody>
              <a:bodyPr vert="horz" anchor="ctr" wrap="square" tIns="45720" lIns="91440" bIns="45720" rIns="91440">
                <a:normAutofit/>
              </a:bodyPr>
              <a:p>
                <a:pPr algn="ctr" marL="0"/>
              </a:p>
            </p:txBody>
          </p:sp>
          <p:sp>
            <p:nvSpPr>
              <p:cNvPr name="Freeform 80" id="80"/>
              <p:cNvSpPr/>
              <p:nvPr/>
            </p:nvSpPr>
            <p:spPr>
              <a:xfrm>
                <a:off x="9716338" y="2591817"/>
                <a:ext cx="274646" cy="265853"/>
              </a:xfrm>
              <a:custGeom>
                <a:avLst/>
                <a:gdLst/>
                <a:ahLst/>
                <a:cxnLst/>
                <a:rect r="r" b="b" t="t" l="l"/>
                <a:pathLst>
                  <a:path w="21600" h="21600" stroke="true" fill="norm" extrusionOk="false">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grpFill/>
              <a:ln cap="flat">
                <a:prstDash val="solid"/>
              </a:ln>
            </p:spPr>
            <p:txBody>
              <a:bodyPr vert="horz" anchor="ctr" wrap="square" tIns="45720" lIns="91440" bIns="45720" rIns="91440">
                <a:normAutofit/>
              </a:bodyPr>
              <a:p>
                <a:pPr algn="ctr" marL="0"/>
              </a:p>
            </p:txBody>
          </p:sp>
          <p:sp>
            <p:nvSpPr>
              <p:cNvPr name="Freeform 81" id="81"/>
              <p:cNvSpPr/>
              <p:nvPr/>
            </p:nvSpPr>
            <p:spPr>
              <a:xfrm>
                <a:off x="9773896" y="2850018"/>
                <a:ext cx="47636" cy="42571"/>
              </a:xfrm>
              <a:custGeom>
                <a:avLst/>
                <a:gdLst/>
                <a:ahLst/>
                <a:cxnLst/>
                <a:rect r="r" b="b" t="t" l="l"/>
                <a:pathLst>
                  <a:path w="21600" h="21600" stroke="true" fill="norm" extrusionOk="false">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grpFill/>
              <a:ln cap="flat">
                <a:prstDash val="solid"/>
              </a:ln>
            </p:spPr>
            <p:txBody>
              <a:bodyPr vert="horz" anchor="ctr" wrap="square" tIns="45720" lIns="91440" bIns="45720" rIns="91440">
                <a:normAutofit/>
              </a:bodyPr>
              <a:p>
                <a:pPr algn="ctr" marL="0"/>
              </a:p>
            </p:txBody>
          </p:sp>
          <p:sp>
            <p:nvSpPr>
              <p:cNvPr name="Freeform 82" id="82"/>
              <p:cNvSpPr/>
              <p:nvPr/>
            </p:nvSpPr>
            <p:spPr>
              <a:xfrm>
                <a:off x="9703522" y="2858648"/>
                <a:ext cx="58652" cy="83042"/>
              </a:xfrm>
              <a:custGeom>
                <a:avLst/>
                <a:gdLst/>
                <a:ahLst/>
                <a:cxnLst/>
                <a:rect r="r" b="b" t="t" l="l"/>
                <a:pathLst>
                  <a:path w="21600" h="21600" stroke="true" fill="norm" extrusionOk="false">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grpFill/>
              <a:ln cap="flat">
                <a:prstDash val="solid"/>
              </a:ln>
            </p:spPr>
            <p:txBody>
              <a:bodyPr vert="horz" anchor="ctr" wrap="square" tIns="45720" lIns="91440" bIns="45720" rIns="91440">
                <a:normAutofit/>
              </a:bodyPr>
              <a:p>
                <a:pPr algn="ctr" marL="0"/>
              </a:p>
            </p:txBody>
          </p:sp>
          <p:sp>
            <p:nvSpPr>
              <p:cNvPr name="Freeform 83" id="83"/>
              <p:cNvSpPr/>
              <p:nvPr/>
            </p:nvSpPr>
            <p:spPr>
              <a:xfrm>
                <a:off x="9478424" y="3163043"/>
                <a:ext cx="55804" cy="107550"/>
              </a:xfrm>
              <a:custGeom>
                <a:avLst/>
                <a:gdLst/>
                <a:ahLst/>
                <a:cxnLst/>
                <a:rect r="r" b="b" t="t" l="l"/>
                <a:pathLst>
                  <a:path w="21570" h="21600" stroke="true" fill="norm" extrusionOk="false">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grpFill/>
              <a:ln cap="flat">
                <a:prstDash val="solid"/>
              </a:ln>
            </p:spPr>
            <p:txBody>
              <a:bodyPr vert="horz" anchor="ctr" wrap="square" tIns="45720" lIns="91440" bIns="45720" rIns="91440">
                <a:normAutofit/>
              </a:bodyPr>
              <a:p>
                <a:pPr algn="ctr" marL="0"/>
              </a:p>
            </p:txBody>
          </p:sp>
          <p:sp>
            <p:nvSpPr>
              <p:cNvPr name="Freeform 84" id="84"/>
              <p:cNvSpPr/>
              <p:nvPr/>
            </p:nvSpPr>
            <p:spPr>
              <a:xfrm>
                <a:off x="9135285" y="3359667"/>
                <a:ext cx="61216" cy="64164"/>
              </a:xfrm>
              <a:custGeom>
                <a:avLst/>
                <a:gdLst/>
                <a:ahLst/>
                <a:cxnLst/>
                <a:rect r="r" b="b" t="t" l="l"/>
                <a:pathLst>
                  <a:path w="21600" h="21600" stroke="true" fill="norm" extrusionOk="false">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grpFill/>
              <a:ln cap="flat">
                <a:prstDash val="solid"/>
              </a:ln>
            </p:spPr>
            <p:txBody>
              <a:bodyPr vert="horz" anchor="ctr" wrap="square" tIns="45720" lIns="91440" bIns="45720" rIns="91440">
                <a:normAutofit/>
              </a:bodyPr>
              <a:p>
                <a:pPr algn="ctr" marL="0"/>
              </a:p>
            </p:txBody>
          </p:sp>
          <p:sp>
            <p:nvSpPr>
              <p:cNvPr name="Freeform 85" id="85"/>
              <p:cNvSpPr/>
              <p:nvPr/>
            </p:nvSpPr>
            <p:spPr>
              <a:xfrm>
                <a:off x="9517257" y="3403769"/>
                <a:ext cx="158867" cy="207893"/>
              </a:xfrm>
              <a:custGeom>
                <a:avLst/>
                <a:gdLst/>
                <a:ahLst/>
                <a:cxnLst/>
                <a:rect r="r" b="b" t="t" l="l"/>
                <a:pathLst>
                  <a:path w="21600" h="21600" stroke="true" fill="norm" extrusionOk="false">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grpFill/>
              <a:ln cap="flat">
                <a:prstDash val="solid"/>
              </a:ln>
            </p:spPr>
            <p:txBody>
              <a:bodyPr vert="horz" anchor="ctr" wrap="square" tIns="45720" lIns="91440" bIns="45720" rIns="91440">
                <a:normAutofit/>
              </a:bodyPr>
              <a:p>
                <a:pPr algn="ctr" marL="0"/>
              </a:p>
            </p:txBody>
          </p:sp>
          <p:sp>
            <p:nvSpPr>
              <p:cNvPr name="Freeform 86" id="86"/>
              <p:cNvSpPr/>
              <p:nvPr/>
            </p:nvSpPr>
            <p:spPr>
              <a:xfrm>
                <a:off x="9453604" y="3685864"/>
                <a:ext cx="89307" cy="96995"/>
              </a:xfrm>
              <a:custGeom>
                <a:avLst/>
                <a:gdLst/>
                <a:ahLst/>
                <a:cxnLst/>
                <a:rect r="r" b="b" t="t" l="l"/>
                <a:pathLst>
                  <a:path w="20505" h="19908" stroke="true" fill="norm" extrusionOk="false">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grpFill/>
              <a:ln cap="flat">
                <a:prstDash val="solid"/>
              </a:ln>
            </p:spPr>
            <p:txBody>
              <a:bodyPr vert="horz" anchor="ctr" wrap="square" tIns="45720" lIns="91440" bIns="45720" rIns="91440">
                <a:normAutofit/>
              </a:bodyPr>
              <a:p>
                <a:pPr algn="ctr" marL="0"/>
              </a:p>
            </p:txBody>
          </p:sp>
          <p:sp>
            <p:nvSpPr>
              <p:cNvPr name="Freeform 87" id="87"/>
              <p:cNvSpPr/>
              <p:nvPr/>
            </p:nvSpPr>
            <p:spPr>
              <a:xfrm>
                <a:off x="9553899" y="3604386"/>
                <a:ext cx="41967" cy="41633"/>
              </a:xfrm>
              <a:custGeom>
                <a:avLst/>
                <a:gdLst/>
                <a:ahLst/>
                <a:cxnLst/>
                <a:rect r="r" b="b" t="t" l="l"/>
                <a:pathLst>
                  <a:path w="21600" h="21600" stroke="true" fill="norm" extrusionOk="false">
                    <a:moveTo>
                      <a:pt x="5824" y="0"/>
                    </a:moveTo>
                    <a:lnTo>
                      <a:pt x="0" y="3997"/>
                    </a:lnTo>
                    <a:lnTo>
                      <a:pt x="7260" y="15507"/>
                    </a:lnTo>
                    <a:lnTo>
                      <a:pt x="11327" y="21600"/>
                    </a:lnTo>
                    <a:lnTo>
                      <a:pt x="21600" y="21076"/>
                    </a:lnTo>
                    <a:lnTo>
                      <a:pt x="15668" y="7101"/>
                    </a:lnTo>
                    <a:lnTo>
                      <a:pt x="5824" y="0"/>
                    </a:lnTo>
                    <a:close/>
                  </a:path>
                </a:pathLst>
              </a:custGeom>
              <a:grpFill/>
              <a:ln cap="flat">
                <a:prstDash val="solid"/>
              </a:ln>
            </p:spPr>
            <p:txBody>
              <a:bodyPr vert="horz" anchor="ctr" wrap="square" tIns="45720" lIns="91440" bIns="45720" rIns="91440">
                <a:normAutofit/>
              </a:bodyPr>
              <a:p>
                <a:pPr algn="ctr" marL="0"/>
              </a:p>
            </p:txBody>
          </p:sp>
          <p:sp>
            <p:nvSpPr>
              <p:cNvPr name="Freeform 88" id="88"/>
              <p:cNvSpPr/>
              <p:nvPr/>
            </p:nvSpPr>
            <p:spPr>
              <a:xfrm>
                <a:off x="9690104" y="3635830"/>
                <a:ext cx="70568" cy="49078"/>
              </a:xfrm>
              <a:custGeom>
                <a:avLst/>
                <a:gdLst/>
                <a:ahLst/>
                <a:cxnLst/>
                <a:rect r="r" b="b" t="t" l="l"/>
                <a:pathLst>
                  <a:path w="21600" h="21600" stroke="true" fill="norm" extrusionOk="false">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grpFill/>
              <a:ln cap="flat">
                <a:prstDash val="solid"/>
              </a:ln>
            </p:spPr>
            <p:txBody>
              <a:bodyPr vert="horz" anchor="ctr" wrap="square" tIns="45720" lIns="91440" bIns="45720" rIns="91440">
                <a:normAutofit/>
              </a:bodyPr>
              <a:p>
                <a:pPr algn="ctr" marL="0"/>
              </a:p>
            </p:txBody>
          </p:sp>
          <p:sp>
            <p:nvSpPr>
              <p:cNvPr name="Freeform 89" id="89"/>
              <p:cNvSpPr/>
              <p:nvPr/>
            </p:nvSpPr>
            <p:spPr>
              <a:xfrm>
                <a:off x="9646111" y="3565738"/>
                <a:ext cx="19467" cy="25344"/>
              </a:xfrm>
              <a:custGeom>
                <a:avLst/>
                <a:gdLst/>
                <a:ahLst/>
                <a:cxnLst/>
                <a:rect r="r" b="b" t="t" l="l"/>
                <a:pathLst>
                  <a:path w="21600" h="21600" stroke="true" fill="norm" extrusionOk="false">
                    <a:moveTo>
                      <a:pt x="20404" y="4234"/>
                    </a:moveTo>
                    <a:lnTo>
                      <a:pt x="5083" y="0"/>
                    </a:lnTo>
                    <a:lnTo>
                      <a:pt x="0" y="11342"/>
                    </a:lnTo>
                    <a:lnTo>
                      <a:pt x="21600" y="21600"/>
                    </a:lnTo>
                    <a:lnTo>
                      <a:pt x="20404" y="4234"/>
                    </a:lnTo>
                    <a:close/>
                  </a:path>
                </a:pathLst>
              </a:custGeom>
              <a:grpFill/>
              <a:ln cap="flat">
                <a:prstDash val="solid"/>
              </a:ln>
            </p:spPr>
            <p:txBody>
              <a:bodyPr vert="horz" anchor="ctr" wrap="square" tIns="45720" lIns="91440" bIns="45720" rIns="91440">
                <a:normAutofit/>
              </a:bodyPr>
              <a:p>
                <a:pPr algn="ctr" marL="0"/>
              </a:p>
            </p:txBody>
          </p:sp>
          <p:sp>
            <p:nvSpPr>
              <p:cNvPr name="Freeform 90" id="90"/>
              <p:cNvSpPr/>
              <p:nvPr/>
            </p:nvSpPr>
            <p:spPr>
              <a:xfrm>
                <a:off x="9594891" y="3654803"/>
                <a:ext cx="47691" cy="48989"/>
              </a:xfrm>
              <a:custGeom>
                <a:avLst/>
                <a:gdLst/>
                <a:ahLst/>
                <a:cxnLst/>
                <a:rect r="r" b="b" t="t" l="l"/>
                <a:pathLst>
                  <a:path w="21600" h="21600" stroke="true" fill="norm" extrusionOk="false">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grpFill/>
              <a:ln cap="flat">
                <a:prstDash val="solid"/>
              </a:ln>
            </p:spPr>
            <p:txBody>
              <a:bodyPr vert="horz" anchor="ctr" wrap="square" tIns="45720" lIns="91440" bIns="45720" rIns="91440">
                <a:normAutofit/>
              </a:bodyPr>
              <a:p>
                <a:pPr algn="ctr" marL="0"/>
              </a:p>
            </p:txBody>
          </p:sp>
          <p:sp>
            <p:nvSpPr>
              <p:cNvPr name="Freeform 91" id="91"/>
              <p:cNvSpPr/>
              <p:nvPr/>
            </p:nvSpPr>
            <p:spPr>
              <a:xfrm>
                <a:off x="9632393" y="3706816"/>
                <a:ext cx="37284" cy="54904"/>
              </a:xfrm>
              <a:custGeom>
                <a:avLst/>
                <a:gdLst/>
                <a:ahLst/>
                <a:cxnLst/>
                <a:rect r="r" b="b" t="t" l="l"/>
                <a:pathLst>
                  <a:path w="21600" h="21600" stroke="true" fill="norm" extrusionOk="false">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grpFill/>
              <a:ln cap="flat">
                <a:prstDash val="solid"/>
              </a:ln>
            </p:spPr>
            <p:txBody>
              <a:bodyPr vert="horz" anchor="ctr" wrap="square" tIns="45720" lIns="91440" bIns="45720" rIns="91440">
                <a:normAutofit/>
              </a:bodyPr>
              <a:p>
                <a:pPr algn="ctr" marL="0"/>
              </a:p>
            </p:txBody>
          </p:sp>
          <p:sp>
            <p:nvSpPr>
              <p:cNvPr name="Freeform 92" id="92"/>
              <p:cNvSpPr/>
              <p:nvPr/>
            </p:nvSpPr>
            <p:spPr>
              <a:xfrm>
                <a:off x="9681665" y="3678031"/>
                <a:ext cx="29941" cy="51005"/>
              </a:xfrm>
              <a:custGeom>
                <a:avLst/>
                <a:gdLst/>
                <a:ahLst/>
                <a:cxnLst/>
                <a:rect r="r" b="b" t="t" l="l"/>
                <a:pathLst>
                  <a:path w="21600" h="21600" stroke="true" fill="norm" extrusionOk="false">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grpFill/>
              <a:ln cap="flat">
                <a:prstDash val="solid"/>
              </a:ln>
            </p:spPr>
            <p:txBody>
              <a:bodyPr vert="horz" anchor="ctr" wrap="square" tIns="45720" lIns="91440" bIns="45720" rIns="91440">
                <a:normAutofit/>
              </a:bodyPr>
              <a:p>
                <a:pPr algn="ctr" marL="0"/>
              </a:p>
            </p:txBody>
          </p:sp>
          <p:sp>
            <p:nvSpPr>
              <p:cNvPr name="Freeform 93" id="93"/>
              <p:cNvSpPr/>
              <p:nvPr/>
            </p:nvSpPr>
            <p:spPr>
              <a:xfrm>
                <a:off x="9628583" y="3726518"/>
                <a:ext cx="162677" cy="158780"/>
              </a:xfrm>
              <a:custGeom>
                <a:avLst/>
                <a:gdLst/>
                <a:ahLst/>
                <a:cxnLst/>
                <a:rect r="r" b="b" t="t" l="l"/>
                <a:pathLst>
                  <a:path w="21246" h="21600" stroke="true" fill="norm" extrusionOk="false">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grpFill/>
              <a:ln cap="flat">
                <a:prstDash val="solid"/>
              </a:ln>
            </p:spPr>
            <p:txBody>
              <a:bodyPr vert="horz" anchor="ctr" wrap="square" tIns="45720" lIns="91440" bIns="45720" rIns="91440">
                <a:normAutofit/>
              </a:bodyPr>
              <a:p>
                <a:pPr algn="ctr" marL="0"/>
              </a:p>
            </p:txBody>
          </p:sp>
          <p:sp>
            <p:nvSpPr>
              <p:cNvPr name="Freeform 94" id="94"/>
              <p:cNvSpPr/>
              <p:nvPr/>
            </p:nvSpPr>
            <p:spPr>
              <a:xfrm>
                <a:off x="9187751" y="3843193"/>
                <a:ext cx="329761" cy="381201"/>
              </a:xfrm>
              <a:custGeom>
                <a:avLst/>
                <a:gdLst/>
                <a:ahLst/>
                <a:cxnLst/>
                <a:rect r="r" b="b" t="t" l="l"/>
                <a:pathLst>
                  <a:path w="21600" h="21600" stroke="true" fill="norm" extrusionOk="false">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grpFill/>
              <a:ln cap="flat">
                <a:prstDash val="solid"/>
              </a:ln>
            </p:spPr>
            <p:txBody>
              <a:bodyPr vert="horz" anchor="ctr" wrap="square" tIns="45720" lIns="91440" bIns="45720" rIns="91440">
                <a:normAutofit/>
              </a:bodyPr>
              <a:p>
                <a:pPr algn="ctr" marL="0"/>
              </a:p>
            </p:txBody>
          </p:sp>
          <p:sp>
            <p:nvSpPr>
              <p:cNvPr name="Freeform 95" id="95"/>
              <p:cNvSpPr/>
              <p:nvPr/>
            </p:nvSpPr>
            <p:spPr>
              <a:xfrm>
                <a:off x="9518950" y="4026819"/>
                <a:ext cx="221080" cy="264412"/>
              </a:xfrm>
              <a:custGeom>
                <a:avLst/>
                <a:gdLst/>
                <a:ahLst/>
                <a:cxnLst/>
                <a:rect r="r" b="b" t="t" l="l"/>
                <a:pathLst>
                  <a:path w="21600" h="21600" stroke="true" fill="norm" extrusionOk="false">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grpFill/>
              <a:ln cap="flat">
                <a:prstDash val="solid"/>
              </a:ln>
            </p:spPr>
            <p:txBody>
              <a:bodyPr vert="horz" anchor="ctr" wrap="square" tIns="45720" lIns="91440" bIns="45720" rIns="91440">
                <a:normAutofit/>
              </a:bodyPr>
              <a:p>
                <a:pPr algn="ctr" marL="0"/>
              </a:p>
            </p:txBody>
          </p:sp>
          <p:sp>
            <p:nvSpPr>
              <p:cNvPr name="Freeform 96" id="96"/>
              <p:cNvSpPr/>
              <p:nvPr/>
            </p:nvSpPr>
            <p:spPr>
              <a:xfrm>
                <a:off x="9816350" y="3993819"/>
                <a:ext cx="41001" cy="103795"/>
              </a:xfrm>
              <a:custGeom>
                <a:avLst/>
                <a:gdLst/>
                <a:ahLst/>
                <a:cxnLst/>
                <a:rect r="r" b="b" t="t" l="l"/>
                <a:pathLst>
                  <a:path w="21600" h="21600" stroke="true" fill="norm" extrusionOk="false">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grpFill/>
              <a:ln cap="flat">
                <a:prstDash val="solid"/>
              </a:ln>
            </p:spPr>
            <p:txBody>
              <a:bodyPr vert="horz" anchor="ctr" wrap="square" tIns="45720" lIns="91440" bIns="45720" rIns="91440">
                <a:normAutofit/>
              </a:bodyPr>
              <a:p>
                <a:pPr algn="ctr" marL="0"/>
              </a:p>
            </p:txBody>
          </p:sp>
          <p:sp>
            <p:nvSpPr>
              <p:cNvPr name="Freeform 97" id="97"/>
              <p:cNvSpPr/>
              <p:nvPr/>
            </p:nvSpPr>
            <p:spPr>
              <a:xfrm>
                <a:off x="9834437" y="4184237"/>
                <a:ext cx="82580" cy="37553"/>
              </a:xfrm>
              <a:custGeom>
                <a:avLst/>
                <a:gdLst/>
                <a:ahLst/>
                <a:cxnLst/>
                <a:rect r="r" b="b" t="t" l="l"/>
                <a:pathLst>
                  <a:path w="21500" h="19363" stroke="true" fill="norm" extrusionOk="false">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grpFill/>
              <a:ln cap="flat">
                <a:prstDash val="solid"/>
              </a:ln>
            </p:spPr>
            <p:txBody>
              <a:bodyPr vert="horz" anchor="ctr" wrap="square" tIns="45720" lIns="91440" bIns="45720" rIns="91440">
                <a:normAutofit/>
              </a:bodyPr>
              <a:p>
                <a:pPr algn="ctr" marL="0"/>
              </a:p>
            </p:txBody>
          </p:sp>
          <p:sp>
            <p:nvSpPr>
              <p:cNvPr name="Freeform 98" id="98"/>
              <p:cNvSpPr/>
              <p:nvPr/>
            </p:nvSpPr>
            <p:spPr>
              <a:xfrm>
                <a:off x="9664278" y="4387494"/>
                <a:ext cx="133525" cy="80961"/>
              </a:xfrm>
              <a:custGeom>
                <a:avLst/>
                <a:gdLst/>
                <a:ahLst/>
                <a:cxnLst/>
                <a:rect r="r" b="b" t="t" l="l"/>
                <a:pathLst>
                  <a:path w="21600" h="21600" stroke="true" fill="norm" extrusionOk="false">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grpFill/>
              <a:ln cap="flat">
                <a:prstDash val="solid"/>
              </a:ln>
            </p:spPr>
            <p:txBody>
              <a:bodyPr vert="horz" anchor="ctr" wrap="square" tIns="45720" lIns="91440" bIns="45720" rIns="91440">
                <a:normAutofit/>
              </a:bodyPr>
              <a:p>
                <a:pPr algn="ctr" marL="0"/>
              </a:p>
            </p:txBody>
          </p:sp>
          <p:sp>
            <p:nvSpPr>
              <p:cNvPr name="Freeform 99" id="99"/>
              <p:cNvSpPr/>
              <p:nvPr/>
            </p:nvSpPr>
            <p:spPr>
              <a:xfrm>
                <a:off x="9557284" y="4379124"/>
                <a:ext cx="90437" cy="43332"/>
              </a:xfrm>
              <a:custGeom>
                <a:avLst/>
                <a:gdLst/>
                <a:ahLst/>
                <a:cxnLst/>
                <a:rect r="r" b="b" t="t" l="l"/>
                <a:pathLst>
                  <a:path w="20127" h="20202" stroke="true" fill="norm" extrusionOk="false">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grpFill/>
              <a:ln cap="flat">
                <a:prstDash val="solid"/>
              </a:ln>
            </p:spPr>
            <p:txBody>
              <a:bodyPr vert="horz" anchor="ctr" wrap="square" tIns="45720" lIns="91440" bIns="45720" rIns="91440">
                <a:normAutofit/>
              </a:bodyPr>
              <a:p>
                <a:pPr algn="ctr" marL="0"/>
              </a:p>
            </p:txBody>
          </p:sp>
          <p:sp>
            <p:nvSpPr>
              <p:cNvPr name="Freeform 100" id="100"/>
              <p:cNvSpPr/>
              <p:nvPr/>
            </p:nvSpPr>
            <p:spPr>
              <a:xfrm>
                <a:off x="9429485" y="4387992"/>
                <a:ext cx="74217" cy="35014"/>
              </a:xfrm>
              <a:custGeom>
                <a:avLst/>
                <a:gdLst/>
                <a:ahLst/>
                <a:cxnLst/>
                <a:rect r="r" b="b" t="t" l="l"/>
                <a:pathLst>
                  <a:path w="21600" h="21600" stroke="true" fill="norm" extrusionOk="false">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grpFill/>
              <a:ln cap="flat">
                <a:prstDash val="solid"/>
              </a:ln>
            </p:spPr>
            <p:txBody>
              <a:bodyPr vert="horz" anchor="ctr" wrap="square" tIns="45720" lIns="91440" bIns="45720" rIns="91440">
                <a:normAutofit/>
              </a:bodyPr>
              <a:p>
                <a:pPr algn="ctr" marL="0"/>
              </a:p>
            </p:txBody>
          </p:sp>
          <p:sp>
            <p:nvSpPr>
              <p:cNvPr name="Freeform 101" id="101"/>
              <p:cNvSpPr/>
              <p:nvPr/>
            </p:nvSpPr>
            <p:spPr>
              <a:xfrm>
                <a:off x="9520068" y="4428015"/>
                <a:ext cx="55095" cy="31317"/>
              </a:xfrm>
              <a:custGeom>
                <a:avLst/>
                <a:gdLst/>
                <a:ahLst/>
                <a:cxnLst/>
                <a:rect r="r" b="b" t="t" l="l"/>
                <a:pathLst>
                  <a:path w="21600" h="21600" stroke="true" fill="norm" extrusionOk="false">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grpFill/>
              <a:ln cap="flat">
                <a:prstDash val="solid"/>
              </a:ln>
            </p:spPr>
            <p:txBody>
              <a:bodyPr vert="horz" anchor="ctr" wrap="square" tIns="45720" lIns="91440" bIns="45720" rIns="91440">
                <a:normAutofit/>
              </a:bodyPr>
              <a:p>
                <a:pPr algn="ctr" marL="0"/>
              </a:p>
            </p:txBody>
          </p:sp>
          <p:sp>
            <p:nvSpPr>
              <p:cNvPr name="Freeform 102" id="102"/>
              <p:cNvSpPr/>
              <p:nvPr/>
            </p:nvSpPr>
            <p:spPr>
              <a:xfrm>
                <a:off x="9067733" y="4304888"/>
                <a:ext cx="331335" cy="94555"/>
              </a:xfrm>
              <a:custGeom>
                <a:avLst/>
                <a:gdLst/>
                <a:ahLst/>
                <a:cxnLst/>
                <a:rect r="r" b="b" t="t" l="l"/>
                <a:pathLst>
                  <a:path w="21600" h="21600" stroke="true" fill="norm" extrusionOk="false">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grpFill/>
              <a:ln cap="flat">
                <a:prstDash val="solid"/>
              </a:ln>
            </p:spPr>
            <p:txBody>
              <a:bodyPr vert="horz" anchor="ctr" wrap="square" tIns="45720" lIns="91440" bIns="45720" rIns="91440">
                <a:normAutofit/>
              </a:bodyPr>
              <a:p>
                <a:pPr algn="ctr" marL="0"/>
              </a:p>
            </p:txBody>
          </p:sp>
          <p:sp>
            <p:nvSpPr>
              <p:cNvPr name="Freeform 103" id="103"/>
              <p:cNvSpPr/>
              <p:nvPr/>
            </p:nvSpPr>
            <p:spPr>
              <a:xfrm>
                <a:off x="8739813" y="3881623"/>
                <a:ext cx="352969" cy="414364"/>
              </a:xfrm>
              <a:custGeom>
                <a:avLst/>
                <a:gdLst/>
                <a:ahLst/>
                <a:cxnLst/>
                <a:rect r="r" b="b" t="t" l="l"/>
                <a:pathLst>
                  <a:path w="21600" h="21600" stroke="true" fill="norm" extrusionOk="false">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grpFill/>
              <a:ln cap="flat">
                <a:prstDash val="solid"/>
              </a:ln>
            </p:spPr>
            <p:txBody>
              <a:bodyPr vert="horz" anchor="ctr" wrap="square" tIns="45720" lIns="91440" bIns="45720" rIns="91440">
                <a:normAutofit/>
              </a:bodyPr>
              <a:p>
                <a:pPr algn="ctr" marL="0"/>
              </a:p>
            </p:txBody>
          </p:sp>
          <p:sp>
            <p:nvSpPr>
              <p:cNvPr name="Freeform 104" id="104"/>
              <p:cNvSpPr/>
              <p:nvPr/>
            </p:nvSpPr>
            <p:spPr>
              <a:xfrm>
                <a:off x="8199229" y="3742697"/>
                <a:ext cx="76119" cy="114668"/>
              </a:xfrm>
              <a:custGeom>
                <a:avLst/>
                <a:gdLst/>
                <a:ahLst/>
                <a:cxnLst/>
                <a:rect r="r" b="b" t="t" l="l"/>
                <a:pathLst>
                  <a:path w="21600" h="21600" stroke="true" fill="norm" extrusionOk="false">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grpFill/>
              <a:ln cap="flat">
                <a:prstDash val="solid"/>
              </a:ln>
            </p:spPr>
            <p:txBody>
              <a:bodyPr vert="horz" anchor="ctr" wrap="square" tIns="45720" lIns="91440" bIns="45720" rIns="91440">
                <a:normAutofit/>
              </a:bodyPr>
              <a:p>
                <a:pPr algn="ctr" marL="0"/>
              </a:p>
            </p:txBody>
          </p:sp>
          <p:sp>
            <p:nvSpPr>
              <p:cNvPr name="Freeform 105" id="105"/>
              <p:cNvSpPr/>
              <p:nvPr/>
            </p:nvSpPr>
            <p:spPr>
              <a:xfrm>
                <a:off x="7957224" y="3867942"/>
                <a:ext cx="20203" cy="24844"/>
              </a:xfrm>
              <a:custGeom>
                <a:avLst/>
                <a:gdLst/>
                <a:ahLst/>
                <a:cxnLst/>
                <a:rect r="r" b="b" t="t" l="l"/>
                <a:pathLst>
                  <a:path w="21600" h="21600" stroke="true" fill="norm" extrusionOk="false">
                    <a:moveTo>
                      <a:pt x="8606" y="3000"/>
                    </a:moveTo>
                    <a:lnTo>
                      <a:pt x="21600" y="0"/>
                    </a:lnTo>
                    <a:lnTo>
                      <a:pt x="18445" y="10511"/>
                    </a:lnTo>
                    <a:lnTo>
                      <a:pt x="15227" y="21600"/>
                    </a:lnTo>
                    <a:lnTo>
                      <a:pt x="0" y="20686"/>
                    </a:lnTo>
                    <a:lnTo>
                      <a:pt x="8606" y="3000"/>
                    </a:lnTo>
                    <a:close/>
                  </a:path>
                </a:pathLst>
              </a:custGeom>
              <a:grpFill/>
              <a:ln cap="flat">
                <a:prstDash val="solid"/>
              </a:ln>
            </p:spPr>
            <p:txBody>
              <a:bodyPr vert="horz" anchor="ctr" wrap="square" tIns="45720" lIns="91440" bIns="45720" rIns="91440">
                <a:normAutofit/>
              </a:bodyPr>
              <a:p>
                <a:pPr algn="ctr" marL="0"/>
              </a:p>
            </p:txBody>
          </p:sp>
          <p:sp>
            <p:nvSpPr>
              <p:cNvPr name="Freeform 106" id="106"/>
              <p:cNvSpPr/>
              <p:nvPr/>
            </p:nvSpPr>
            <p:spPr>
              <a:xfrm>
                <a:off x="7953865" y="3917350"/>
                <a:ext cx="21543" cy="20151"/>
              </a:xfrm>
              <a:custGeom>
                <a:avLst/>
                <a:gdLst/>
                <a:ahLst/>
                <a:cxnLst/>
                <a:rect r="r" b="b" t="t" l="l"/>
                <a:pathLst>
                  <a:path w="21600" h="21600" stroke="true" fill="norm" extrusionOk="false">
                    <a:moveTo>
                      <a:pt x="10494" y="0"/>
                    </a:moveTo>
                    <a:lnTo>
                      <a:pt x="0" y="8708"/>
                    </a:lnTo>
                    <a:lnTo>
                      <a:pt x="11400" y="21600"/>
                    </a:lnTo>
                    <a:lnTo>
                      <a:pt x="21600" y="9737"/>
                    </a:lnTo>
                    <a:lnTo>
                      <a:pt x="10494" y="0"/>
                    </a:lnTo>
                    <a:close/>
                  </a:path>
                </a:pathLst>
              </a:custGeom>
              <a:grpFill/>
              <a:ln cap="flat">
                <a:prstDash val="solid"/>
              </a:ln>
            </p:spPr>
            <p:txBody>
              <a:bodyPr vert="horz" anchor="ctr" wrap="square" tIns="45720" lIns="91440" bIns="45720" rIns="91440">
                <a:normAutofit/>
              </a:bodyPr>
              <a:p>
                <a:pPr algn="ctr" marL="0"/>
              </a:p>
            </p:txBody>
          </p:sp>
          <p:sp>
            <p:nvSpPr>
              <p:cNvPr name="Freeform 107" id="107"/>
              <p:cNvSpPr/>
              <p:nvPr/>
            </p:nvSpPr>
            <p:spPr>
              <a:xfrm>
                <a:off x="7931635" y="3837005"/>
                <a:ext cx="18834" cy="20358"/>
              </a:xfrm>
              <a:custGeom>
                <a:avLst/>
                <a:gdLst/>
                <a:ahLst/>
                <a:cxnLst/>
                <a:rect r="r" b="b" t="t" l="l"/>
                <a:pathLst>
                  <a:path w="21600" h="21600" stroke="true" fill="norm" extrusionOk="false">
                    <a:moveTo>
                      <a:pt x="11886" y="0"/>
                    </a:moveTo>
                    <a:lnTo>
                      <a:pt x="0" y="12052"/>
                    </a:lnTo>
                    <a:lnTo>
                      <a:pt x="10759" y="21600"/>
                    </a:lnTo>
                    <a:lnTo>
                      <a:pt x="21600" y="9540"/>
                    </a:lnTo>
                    <a:lnTo>
                      <a:pt x="11886" y="0"/>
                    </a:lnTo>
                    <a:close/>
                  </a:path>
                </a:pathLst>
              </a:custGeom>
              <a:grpFill/>
              <a:ln cap="flat">
                <a:prstDash val="solid"/>
              </a:ln>
            </p:spPr>
            <p:txBody>
              <a:bodyPr vert="horz" anchor="ctr" wrap="square" tIns="45720" lIns="91440" bIns="45720" rIns="91440">
                <a:normAutofit/>
              </a:bodyPr>
              <a:p>
                <a:pPr algn="ctr" marL="0"/>
              </a:p>
            </p:txBody>
          </p:sp>
          <p:sp>
            <p:nvSpPr>
              <p:cNvPr name="Freeform 108" id="108"/>
              <p:cNvSpPr/>
              <p:nvPr/>
            </p:nvSpPr>
            <p:spPr>
              <a:xfrm>
                <a:off x="7171214" y="3107084"/>
                <a:ext cx="22347" cy="31175"/>
              </a:xfrm>
              <a:custGeom>
                <a:avLst/>
                <a:gdLst/>
                <a:ahLst/>
                <a:cxnLst/>
                <a:rect r="r" b="b" t="t" l="l"/>
                <a:pathLst>
                  <a:path w="21600" h="21600" stroke="true" fill="norm" extrusionOk="false">
                    <a:moveTo>
                      <a:pt x="18226" y="0"/>
                    </a:moveTo>
                    <a:lnTo>
                      <a:pt x="0" y="6738"/>
                    </a:lnTo>
                    <a:lnTo>
                      <a:pt x="6059" y="21600"/>
                    </a:lnTo>
                    <a:lnTo>
                      <a:pt x="21600" y="18596"/>
                    </a:lnTo>
                    <a:lnTo>
                      <a:pt x="18226" y="0"/>
                    </a:lnTo>
                    <a:close/>
                  </a:path>
                </a:pathLst>
              </a:custGeom>
              <a:grpFill/>
              <a:ln cap="flat">
                <a:prstDash val="solid"/>
              </a:ln>
            </p:spPr>
            <p:txBody>
              <a:bodyPr vert="horz" anchor="ctr" wrap="square" tIns="45720" lIns="91440" bIns="45720" rIns="91440">
                <a:normAutofit/>
              </a:bodyPr>
              <a:p>
                <a:pPr algn="ctr" marL="0"/>
              </a:p>
            </p:txBody>
          </p:sp>
          <p:sp>
            <p:nvSpPr>
              <p:cNvPr name="Freeform 109" id="109"/>
              <p:cNvSpPr/>
              <p:nvPr/>
            </p:nvSpPr>
            <p:spPr>
              <a:xfrm>
                <a:off x="6561284" y="2785626"/>
                <a:ext cx="67222" cy="44468"/>
              </a:xfrm>
              <a:custGeom>
                <a:avLst/>
                <a:gdLst/>
                <a:ahLst/>
                <a:cxnLst/>
                <a:rect r="r" b="b" t="t" l="l"/>
                <a:pathLst>
                  <a:path w="21600" h="21600" stroke="true" fill="norm" extrusionOk="false">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grpFill/>
              <a:ln cap="flat">
                <a:prstDash val="solid"/>
              </a:ln>
            </p:spPr>
            <p:txBody>
              <a:bodyPr vert="horz" anchor="ctr" wrap="square" tIns="45720" lIns="91440" bIns="45720" rIns="91440">
                <a:normAutofit/>
              </a:bodyPr>
              <a:p>
                <a:pPr algn="ctr" marL="0"/>
              </a:p>
            </p:txBody>
          </p:sp>
          <p:sp>
            <p:nvSpPr>
              <p:cNvPr name="Freeform 110" id="110"/>
              <p:cNvSpPr/>
              <p:nvPr/>
            </p:nvSpPr>
            <p:spPr>
              <a:xfrm>
                <a:off x="5255087" y="1585911"/>
                <a:ext cx="2042366" cy="1189722"/>
              </a:xfrm>
              <a:custGeom>
                <a:avLst/>
                <a:gdLst/>
                <a:ahLst/>
                <a:cxnLst/>
                <a:rect r="r" b="b" t="t" l="l"/>
                <a:pathLst>
                  <a:path w="21600" h="21600" stroke="true" fill="norm" extrusionOk="false">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grpFill/>
              <a:ln cap="flat">
                <a:prstDash val="solid"/>
              </a:ln>
            </p:spPr>
            <p:txBody>
              <a:bodyPr vert="horz" anchor="ctr" wrap="square" tIns="45720" lIns="91440" bIns="45720" rIns="91440">
                <a:normAutofit/>
              </a:bodyPr>
              <a:p>
                <a:pPr algn="ctr" marL="0"/>
              </a:p>
            </p:txBody>
          </p:sp>
          <p:sp>
            <p:nvSpPr>
              <p:cNvPr name="Freeform 111" id="111"/>
              <p:cNvSpPr/>
              <p:nvPr/>
            </p:nvSpPr>
            <p:spPr>
              <a:xfrm>
                <a:off x="6872934" y="1426645"/>
                <a:ext cx="308560" cy="179738"/>
              </a:xfrm>
              <a:custGeom>
                <a:avLst/>
                <a:gdLst/>
                <a:ahLst/>
                <a:cxnLst/>
                <a:rect r="r" b="b" t="t" l="l"/>
                <a:pathLst>
                  <a:path w="21600" h="21600" stroke="true" fill="norm" extrusionOk="false">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grpFill/>
              <a:ln cap="flat">
                <a:prstDash val="solid"/>
              </a:ln>
            </p:spPr>
            <p:txBody>
              <a:bodyPr vert="horz" anchor="ctr" wrap="square" tIns="45720" lIns="91440" bIns="45720" rIns="91440">
                <a:normAutofit/>
              </a:bodyPr>
              <a:p>
                <a:pPr algn="ctr" marL="0"/>
              </a:p>
            </p:txBody>
          </p:sp>
          <p:sp>
            <p:nvSpPr>
              <p:cNvPr name="Freeform 112" id="112"/>
              <p:cNvSpPr/>
              <p:nvPr/>
            </p:nvSpPr>
            <p:spPr>
              <a:xfrm>
                <a:off x="5869377" y="1326101"/>
                <a:ext cx="358160" cy="136980"/>
              </a:xfrm>
              <a:custGeom>
                <a:avLst/>
                <a:gdLst/>
                <a:ahLst/>
                <a:cxnLst/>
                <a:rect r="r" b="b" t="t" l="l"/>
                <a:pathLst>
                  <a:path w="21600" h="21600" stroke="true" fill="norm" extrusionOk="false">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grpFill/>
              <a:ln cap="flat">
                <a:prstDash val="solid"/>
              </a:ln>
            </p:spPr>
            <p:txBody>
              <a:bodyPr vert="horz" anchor="ctr" wrap="square" tIns="45720" lIns="91440" bIns="45720" rIns="91440">
                <a:normAutofit/>
              </a:bodyPr>
              <a:p>
                <a:pPr algn="ctr" marL="0"/>
              </a:p>
            </p:txBody>
          </p:sp>
          <p:sp>
            <p:nvSpPr>
              <p:cNvPr name="Freeform 113" id="113"/>
              <p:cNvSpPr/>
              <p:nvPr/>
            </p:nvSpPr>
            <p:spPr>
              <a:xfrm>
                <a:off x="5016160" y="1729403"/>
                <a:ext cx="228706" cy="93668"/>
              </a:xfrm>
              <a:custGeom>
                <a:avLst/>
                <a:gdLst/>
                <a:ahLst/>
                <a:cxnLst/>
                <a:rect r="r" b="b" t="t" l="l"/>
                <a:pathLst>
                  <a:path w="21600" h="21600" stroke="true" fill="norm" extrusionOk="false">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grpFill/>
              <a:ln cap="flat">
                <a:prstDash val="solid"/>
              </a:ln>
            </p:spPr>
            <p:txBody>
              <a:bodyPr vert="horz" anchor="ctr" wrap="square" tIns="45720" lIns="91440" bIns="45720" rIns="91440">
                <a:normAutofit/>
              </a:bodyPr>
              <a:p>
                <a:pPr algn="ctr" marL="0"/>
              </a:p>
            </p:txBody>
          </p:sp>
          <p:sp>
            <p:nvSpPr>
              <p:cNvPr name="Freeform 114" id="114"/>
              <p:cNvSpPr/>
              <p:nvPr/>
            </p:nvSpPr>
            <p:spPr>
              <a:xfrm>
                <a:off x="5414902" y="1601282"/>
                <a:ext cx="41288" cy="20045"/>
              </a:xfrm>
              <a:custGeom>
                <a:avLst/>
                <a:gdLst/>
                <a:ahLst/>
                <a:cxnLst/>
                <a:rect r="r" b="b" t="t" l="l"/>
                <a:pathLst>
                  <a:path w="21600" h="21600" stroke="true" fill="norm" extrusionOk="false">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grpFill/>
              <a:ln cap="flat">
                <a:prstDash val="solid"/>
              </a:ln>
            </p:spPr>
            <p:txBody>
              <a:bodyPr vert="horz" anchor="ctr" wrap="square" tIns="45720" lIns="91440" bIns="45720" rIns="91440">
                <a:normAutofit/>
              </a:bodyPr>
              <a:p>
                <a:pPr algn="ctr" marL="0"/>
              </a:p>
            </p:txBody>
          </p:sp>
          <p:sp>
            <p:nvSpPr>
              <p:cNvPr name="Freeform 115" id="115"/>
              <p:cNvSpPr/>
              <p:nvPr/>
            </p:nvSpPr>
            <p:spPr>
              <a:xfrm>
                <a:off x="5426458" y="1837882"/>
                <a:ext cx="35170" cy="22995"/>
              </a:xfrm>
              <a:custGeom>
                <a:avLst/>
                <a:gdLst/>
                <a:ahLst/>
                <a:cxnLst/>
                <a:rect r="r" b="b" t="t" l="l"/>
                <a:pathLst>
                  <a:path w="21600" h="21600" stroke="true" fill="norm" extrusionOk="false">
                    <a:moveTo>
                      <a:pt x="9779" y="0"/>
                    </a:moveTo>
                    <a:lnTo>
                      <a:pt x="0" y="1898"/>
                    </a:lnTo>
                    <a:lnTo>
                      <a:pt x="497" y="14515"/>
                    </a:lnTo>
                    <a:lnTo>
                      <a:pt x="10043" y="15938"/>
                    </a:lnTo>
                    <a:lnTo>
                      <a:pt x="21600" y="21600"/>
                    </a:lnTo>
                    <a:lnTo>
                      <a:pt x="18457" y="5083"/>
                    </a:lnTo>
                    <a:lnTo>
                      <a:pt x="9779" y="0"/>
                    </a:lnTo>
                    <a:close/>
                  </a:path>
                </a:pathLst>
              </a:custGeom>
              <a:grpFill/>
              <a:ln cap="flat">
                <a:prstDash val="solid"/>
              </a:ln>
            </p:spPr>
            <p:txBody>
              <a:bodyPr vert="horz" anchor="ctr" wrap="square" tIns="45720" lIns="91440" bIns="45720" rIns="91440">
                <a:normAutofit/>
              </a:bodyPr>
              <a:p>
                <a:pPr algn="ctr" marL="0"/>
              </a:p>
            </p:txBody>
          </p:sp>
          <p:sp>
            <p:nvSpPr>
              <p:cNvPr name="Freeform 116" id="116"/>
              <p:cNvSpPr/>
              <p:nvPr/>
            </p:nvSpPr>
            <p:spPr>
              <a:xfrm>
                <a:off x="5430421" y="1863360"/>
                <a:ext cx="21346" cy="16360"/>
              </a:xfrm>
              <a:custGeom>
                <a:avLst/>
                <a:gdLst/>
                <a:ahLst/>
                <a:cxnLst/>
                <a:rect r="r" b="b" t="t" l="l"/>
                <a:pathLst>
                  <a:path w="21600" h="21600" stroke="true" fill="norm" extrusionOk="false">
                    <a:moveTo>
                      <a:pt x="12170" y="2345"/>
                    </a:moveTo>
                    <a:lnTo>
                      <a:pt x="2749" y="0"/>
                    </a:lnTo>
                    <a:lnTo>
                      <a:pt x="0" y="17437"/>
                    </a:lnTo>
                    <a:lnTo>
                      <a:pt x="16227" y="21600"/>
                    </a:lnTo>
                    <a:lnTo>
                      <a:pt x="21600" y="10871"/>
                    </a:lnTo>
                    <a:lnTo>
                      <a:pt x="12170" y="2345"/>
                    </a:lnTo>
                    <a:close/>
                  </a:path>
                </a:pathLst>
              </a:custGeom>
              <a:grpFill/>
              <a:ln cap="flat">
                <a:prstDash val="solid"/>
              </a:ln>
            </p:spPr>
            <p:txBody>
              <a:bodyPr vert="horz" anchor="ctr" wrap="square" tIns="45720" lIns="91440" bIns="45720" rIns="91440">
                <a:normAutofit/>
              </a:bodyPr>
              <a:p>
                <a:pPr algn="ctr" marL="0"/>
              </a:p>
            </p:txBody>
          </p:sp>
          <p:sp>
            <p:nvSpPr>
              <p:cNvPr name="Freeform 117" id="117"/>
              <p:cNvSpPr/>
              <p:nvPr/>
            </p:nvSpPr>
            <p:spPr>
              <a:xfrm>
                <a:off x="5276566" y="2090226"/>
                <a:ext cx="141495" cy="136887"/>
              </a:xfrm>
              <a:custGeom>
                <a:avLst/>
                <a:gdLst/>
                <a:ahLst/>
                <a:cxnLst/>
                <a:rect r="r" b="b" t="t" l="l"/>
                <a:pathLst>
                  <a:path w="21600" h="21600" stroke="true" fill="norm" extrusionOk="false">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grpFill/>
              <a:ln cap="flat">
                <a:prstDash val="solid"/>
              </a:ln>
            </p:spPr>
            <p:txBody>
              <a:bodyPr vert="horz" anchor="ctr" wrap="square" tIns="45720" lIns="91440" bIns="45720" rIns="91440">
                <a:normAutofit/>
              </a:bodyPr>
              <a:p>
                <a:pPr algn="ctr" marL="0"/>
              </a:p>
            </p:txBody>
          </p:sp>
          <p:sp>
            <p:nvSpPr>
              <p:cNvPr name="Freeform 118" id="118"/>
              <p:cNvSpPr/>
              <p:nvPr/>
            </p:nvSpPr>
            <p:spPr>
              <a:xfrm>
                <a:off x="5407156" y="1993299"/>
                <a:ext cx="206900" cy="271619"/>
              </a:xfrm>
              <a:custGeom>
                <a:avLst/>
                <a:gdLst/>
                <a:ahLst/>
                <a:cxnLst/>
                <a:rect r="r" b="b" t="t" l="l"/>
                <a:pathLst>
                  <a:path w="21600" h="21600" stroke="true" fill="norm" extrusionOk="false">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grpFill/>
              <a:ln cap="flat">
                <a:prstDash val="solid"/>
              </a:ln>
            </p:spPr>
            <p:txBody>
              <a:bodyPr vert="horz" anchor="ctr" wrap="square" tIns="45720" lIns="91440" bIns="45720" rIns="91440">
                <a:normAutofit/>
              </a:bodyPr>
              <a:p>
                <a:pPr algn="ctr" marL="0"/>
              </a:p>
            </p:txBody>
          </p:sp>
          <p:sp>
            <p:nvSpPr>
              <p:cNvPr name="Freeform 119" id="119"/>
              <p:cNvSpPr/>
              <p:nvPr/>
            </p:nvSpPr>
            <p:spPr>
              <a:xfrm>
                <a:off x="5439609" y="2113104"/>
                <a:ext cx="16360" cy="21150"/>
              </a:xfrm>
              <a:custGeom>
                <a:avLst/>
                <a:gdLst/>
                <a:ahLst/>
                <a:cxnLst/>
                <a:rect r="r" b="b" t="t" l="l"/>
                <a:pathLst>
                  <a:path w="21600" h="21600" stroke="true" fill="norm" extrusionOk="false">
                    <a:moveTo>
                      <a:pt x="4405" y="858"/>
                    </a:moveTo>
                    <a:lnTo>
                      <a:pt x="0" y="8854"/>
                    </a:lnTo>
                    <a:lnTo>
                      <a:pt x="5633" y="18505"/>
                    </a:lnTo>
                    <a:lnTo>
                      <a:pt x="16548" y="21600"/>
                    </a:lnTo>
                    <a:lnTo>
                      <a:pt x="21600" y="10060"/>
                    </a:lnTo>
                    <a:lnTo>
                      <a:pt x="18861" y="0"/>
                    </a:lnTo>
                    <a:lnTo>
                      <a:pt x="4405" y="858"/>
                    </a:lnTo>
                    <a:close/>
                  </a:path>
                </a:pathLst>
              </a:custGeom>
              <a:grpFill/>
              <a:ln cap="flat">
                <a:prstDash val="solid"/>
              </a:ln>
            </p:spPr>
            <p:txBody>
              <a:bodyPr vert="horz" anchor="ctr" wrap="square" tIns="45720" lIns="91440" bIns="45720" rIns="91440">
                <a:normAutofit/>
              </a:bodyPr>
              <a:p>
                <a:pPr algn="ctr" marL="0"/>
              </a:p>
            </p:txBody>
          </p:sp>
          <p:sp>
            <p:nvSpPr>
              <p:cNvPr name="Freeform 120" id="120"/>
              <p:cNvSpPr/>
              <p:nvPr/>
            </p:nvSpPr>
            <p:spPr>
              <a:xfrm>
                <a:off x="5461229" y="2281207"/>
                <a:ext cx="17764" cy="16360"/>
              </a:xfrm>
              <a:custGeom>
                <a:avLst/>
                <a:gdLst/>
                <a:ahLst/>
                <a:cxnLst/>
                <a:rect r="r" b="b" t="t" l="l"/>
                <a:pathLst>
                  <a:path w="21600" h="21600" stroke="true" fill="norm" extrusionOk="false">
                    <a:moveTo>
                      <a:pt x="13214" y="0"/>
                    </a:moveTo>
                    <a:lnTo>
                      <a:pt x="0" y="6137"/>
                    </a:lnTo>
                    <a:lnTo>
                      <a:pt x="4727" y="21600"/>
                    </a:lnTo>
                    <a:lnTo>
                      <a:pt x="21600" y="12940"/>
                    </a:lnTo>
                    <a:lnTo>
                      <a:pt x="13214" y="0"/>
                    </a:lnTo>
                    <a:close/>
                  </a:path>
                </a:pathLst>
              </a:custGeom>
              <a:grpFill/>
              <a:ln cap="flat">
                <a:prstDash val="solid"/>
              </a:ln>
            </p:spPr>
            <p:txBody>
              <a:bodyPr vert="horz" anchor="ctr" wrap="square" tIns="45720" lIns="91440" bIns="45720" rIns="91440">
                <a:normAutofit/>
              </a:bodyPr>
              <a:p>
                <a:pPr algn="ctr" marL="0"/>
              </a:p>
            </p:txBody>
          </p:sp>
          <p:sp>
            <p:nvSpPr>
              <p:cNvPr name="Freeform 121" id="121"/>
              <p:cNvSpPr/>
              <p:nvPr/>
            </p:nvSpPr>
            <p:spPr>
              <a:xfrm>
                <a:off x="5486629" y="2286760"/>
                <a:ext cx="16360" cy="16360"/>
              </a:xfrm>
              <a:custGeom>
                <a:avLst/>
                <a:gdLst/>
                <a:ahLst/>
                <a:cxnLst/>
                <a:rect r="r" b="b" t="t" l="l"/>
                <a:pathLst>
                  <a:path w="21600" h="21600" stroke="true" fill="norm" extrusionOk="false">
                    <a:moveTo>
                      <a:pt x="21600" y="0"/>
                    </a:moveTo>
                    <a:lnTo>
                      <a:pt x="4630" y="1789"/>
                    </a:lnTo>
                    <a:lnTo>
                      <a:pt x="0" y="17575"/>
                    </a:lnTo>
                    <a:lnTo>
                      <a:pt x="16425" y="21600"/>
                    </a:lnTo>
                    <a:lnTo>
                      <a:pt x="21600" y="0"/>
                    </a:lnTo>
                    <a:close/>
                  </a:path>
                </a:pathLst>
              </a:custGeom>
              <a:grpFill/>
              <a:ln cap="flat">
                <a:prstDash val="solid"/>
              </a:ln>
            </p:spPr>
            <p:txBody>
              <a:bodyPr vert="horz" anchor="ctr" wrap="square" tIns="45720" lIns="91440" bIns="45720" rIns="91440">
                <a:normAutofit/>
              </a:bodyPr>
              <a:p>
                <a:pPr algn="ctr" marL="0"/>
              </a:p>
            </p:txBody>
          </p:sp>
          <p:sp>
            <p:nvSpPr>
              <p:cNvPr name="Freeform 122" id="122"/>
              <p:cNvSpPr/>
              <p:nvPr/>
            </p:nvSpPr>
            <p:spPr>
              <a:xfrm>
                <a:off x="5605003" y="2617425"/>
                <a:ext cx="39478" cy="45925"/>
              </a:xfrm>
              <a:custGeom>
                <a:avLst/>
                <a:gdLst/>
                <a:ahLst/>
                <a:cxnLst/>
                <a:rect r="r" b="b" t="t" l="l"/>
                <a:pathLst>
                  <a:path w="20245" h="21188" stroke="true" fill="norm" extrusionOk="false">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grpFill/>
              <a:ln cap="flat">
                <a:prstDash val="solid"/>
              </a:ln>
            </p:spPr>
            <p:txBody>
              <a:bodyPr vert="horz" anchor="ctr" wrap="square" tIns="45720" lIns="91440" bIns="45720" rIns="91440">
                <a:normAutofit/>
              </a:bodyPr>
              <a:p>
                <a:pPr algn="ctr" marL="0"/>
              </a:p>
            </p:txBody>
          </p:sp>
          <p:sp>
            <p:nvSpPr>
              <p:cNvPr name="Freeform 123" id="123"/>
              <p:cNvSpPr/>
              <p:nvPr/>
            </p:nvSpPr>
            <p:spPr>
              <a:xfrm>
                <a:off x="5813157" y="2519155"/>
                <a:ext cx="32675" cy="52401"/>
              </a:xfrm>
              <a:custGeom>
                <a:avLst/>
                <a:gdLst/>
                <a:ahLst/>
                <a:cxnLst/>
                <a:rect r="r" b="b" t="t" l="l"/>
                <a:pathLst>
                  <a:path w="21600" h="21600" stroke="true" fill="norm" extrusionOk="false">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grpFill/>
              <a:ln cap="flat">
                <a:prstDash val="solid"/>
              </a:ln>
            </p:spPr>
            <p:txBody>
              <a:bodyPr vert="horz" anchor="ctr" wrap="square" tIns="45720" lIns="91440" bIns="45720" rIns="91440">
                <a:normAutofit/>
              </a:bodyPr>
              <a:p>
                <a:pPr algn="ctr" marL="0"/>
              </a:p>
            </p:txBody>
          </p:sp>
          <p:sp>
            <p:nvSpPr>
              <p:cNvPr name="Freeform 124" id="124"/>
              <p:cNvSpPr/>
              <p:nvPr/>
            </p:nvSpPr>
            <p:spPr>
              <a:xfrm>
                <a:off x="5800394" y="2590774"/>
                <a:ext cx="44328" cy="77472"/>
              </a:xfrm>
              <a:custGeom>
                <a:avLst/>
                <a:gdLst/>
                <a:ahLst/>
                <a:cxnLst/>
                <a:rect r="r" b="b" t="t" l="l"/>
                <a:pathLst>
                  <a:path w="21055" h="21324" stroke="true" fill="norm" extrusionOk="false">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grpFill/>
              <a:ln cap="flat">
                <a:prstDash val="solid"/>
              </a:ln>
            </p:spPr>
            <p:txBody>
              <a:bodyPr vert="horz" anchor="ctr" wrap="square" tIns="45720" lIns="91440" bIns="45720" rIns="91440">
                <a:normAutofit/>
              </a:bodyPr>
              <a:p>
                <a:pPr algn="ctr" marL="0"/>
              </a:p>
            </p:txBody>
          </p:sp>
          <p:sp>
            <p:nvSpPr>
              <p:cNvPr name="Freeform 125" id="125"/>
              <p:cNvSpPr/>
              <p:nvPr/>
            </p:nvSpPr>
            <p:spPr>
              <a:xfrm>
                <a:off x="5935621" y="2695122"/>
                <a:ext cx="87464" cy="46959"/>
              </a:xfrm>
              <a:custGeom>
                <a:avLst/>
                <a:gdLst/>
                <a:ahLst/>
                <a:cxnLst/>
                <a:rect r="r" b="b" t="t" l="l"/>
                <a:pathLst>
                  <a:path w="21600" h="21334" stroke="true" fill="norm" extrusionOk="false">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grpFill/>
              <a:ln cap="flat">
                <a:prstDash val="solid"/>
              </a:ln>
            </p:spPr>
            <p:txBody>
              <a:bodyPr vert="horz" anchor="ctr" wrap="square" tIns="45720" lIns="91440" bIns="45720" rIns="91440">
                <a:normAutofit/>
              </a:bodyPr>
              <a:p>
                <a:pPr algn="ctr" marL="0"/>
              </a:p>
            </p:txBody>
          </p:sp>
          <p:sp>
            <p:nvSpPr>
              <p:cNvPr name="Freeform 126" id="126"/>
              <p:cNvSpPr/>
              <p:nvPr/>
            </p:nvSpPr>
            <p:spPr>
              <a:xfrm>
                <a:off x="5977156" y="2768475"/>
                <a:ext cx="19383" cy="16966"/>
              </a:xfrm>
              <a:custGeom>
                <a:avLst/>
                <a:gdLst/>
                <a:ahLst/>
                <a:cxnLst/>
                <a:rect r="r" b="b" t="t" l="l"/>
                <a:pathLst>
                  <a:path w="21600" h="21600" stroke="true" fill="norm" extrusionOk="false">
                    <a:moveTo>
                      <a:pt x="15774" y="1048"/>
                    </a:moveTo>
                    <a:lnTo>
                      <a:pt x="1426" y="0"/>
                    </a:lnTo>
                    <a:lnTo>
                      <a:pt x="0" y="17702"/>
                    </a:lnTo>
                    <a:lnTo>
                      <a:pt x="21600" y="21600"/>
                    </a:lnTo>
                    <a:lnTo>
                      <a:pt x="15774" y="1048"/>
                    </a:lnTo>
                    <a:close/>
                  </a:path>
                </a:pathLst>
              </a:custGeom>
              <a:grpFill/>
              <a:ln cap="flat">
                <a:prstDash val="solid"/>
              </a:ln>
            </p:spPr>
            <p:txBody>
              <a:bodyPr vert="horz" anchor="ctr" wrap="square" tIns="45720" lIns="91440" bIns="45720" rIns="91440">
                <a:normAutofit/>
              </a:bodyPr>
              <a:p>
                <a:pPr algn="ctr" marL="0"/>
              </a:p>
            </p:txBody>
          </p:sp>
          <p:sp>
            <p:nvSpPr>
              <p:cNvPr name="Freeform 127" id="127"/>
              <p:cNvSpPr/>
              <p:nvPr/>
            </p:nvSpPr>
            <p:spPr>
              <a:xfrm>
                <a:off x="6277853" y="2784962"/>
                <a:ext cx="97332" cy="33679"/>
              </a:xfrm>
              <a:custGeom>
                <a:avLst/>
                <a:gdLst/>
                <a:ahLst/>
                <a:cxnLst/>
                <a:rect r="r" b="b" t="t" l="l"/>
                <a:pathLst>
                  <a:path w="21565" h="19779" stroke="true" fill="norm" extrusionOk="false">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grpFill/>
              <a:ln cap="flat">
                <a:prstDash val="solid"/>
              </a:ln>
            </p:spPr>
            <p:txBody>
              <a:bodyPr vert="horz" anchor="ctr" wrap="square" tIns="45720" lIns="91440" bIns="45720" rIns="91440">
                <a:normAutofit/>
              </a:bodyPr>
              <a:p>
                <a:pPr algn="ctr" marL="0"/>
              </a:p>
            </p:txBody>
          </p:sp>
          <p:sp>
            <p:nvSpPr>
              <p:cNvPr name="Freeform 128" id="128"/>
              <p:cNvSpPr/>
              <p:nvPr/>
            </p:nvSpPr>
            <p:spPr>
              <a:xfrm>
                <a:off x="6105633" y="1911267"/>
                <a:ext cx="32397" cy="27552"/>
              </a:xfrm>
              <a:custGeom>
                <a:avLst/>
                <a:gdLst/>
                <a:ahLst/>
                <a:cxnLst/>
                <a:rect r="r" b="b" t="t" l="l"/>
                <a:pathLst>
                  <a:path w="20495" h="21600" stroke="true" fill="norm" extrusionOk="false">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grpFill/>
              <a:ln cap="flat">
                <a:prstDash val="solid"/>
              </a:ln>
            </p:spPr>
            <p:txBody>
              <a:bodyPr vert="horz" anchor="ctr" wrap="square" tIns="45720" lIns="91440" bIns="45720" rIns="91440">
                <a:normAutofit/>
              </a:bodyPr>
              <a:p>
                <a:pPr algn="ctr" marL="0"/>
              </a:p>
            </p:txBody>
          </p:sp>
          <p:sp>
            <p:nvSpPr>
              <p:cNvPr name="Freeform 129" id="129"/>
              <p:cNvSpPr/>
              <p:nvPr/>
            </p:nvSpPr>
            <p:spPr>
              <a:xfrm>
                <a:off x="9216497" y="4500642"/>
                <a:ext cx="1322325" cy="1010305"/>
              </a:xfrm>
              <a:custGeom>
                <a:avLst/>
                <a:gdLst/>
                <a:ahLst/>
                <a:cxnLst/>
                <a:rect r="r" b="b" t="t" l="l"/>
                <a:pathLst>
                  <a:path w="21600" h="21587" stroke="true" fill="norm" extrusionOk="false">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grpFill/>
              <a:ln cap="flat">
                <a:prstDash val="solid"/>
              </a:ln>
            </p:spPr>
            <p:txBody>
              <a:bodyPr vert="horz" anchor="ctr" wrap="square" tIns="45720" lIns="91440" bIns="45720" rIns="91440">
                <a:normAutofit/>
              </a:bodyPr>
              <a:p>
                <a:pPr algn="ctr" marL="0"/>
              </a:p>
            </p:txBody>
          </p:sp>
          <p:sp>
            <p:nvSpPr>
              <p:cNvPr name="Freeform 130" id="130"/>
              <p:cNvSpPr/>
              <p:nvPr/>
            </p:nvSpPr>
            <p:spPr>
              <a:xfrm>
                <a:off x="10006023" y="5571304"/>
                <a:ext cx="123850" cy="102464"/>
              </a:xfrm>
              <a:custGeom>
                <a:avLst/>
                <a:gdLst/>
                <a:ahLst/>
                <a:cxnLst/>
                <a:rect r="r" b="b" t="t" l="l"/>
                <a:pathLst>
                  <a:path w="21600" h="21600" stroke="true" fill="norm" extrusionOk="false">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grpFill/>
              <a:ln cap="flat">
                <a:prstDash val="solid"/>
              </a:ln>
            </p:spPr>
            <p:txBody>
              <a:bodyPr vert="horz" anchor="ctr" wrap="square" tIns="45720" lIns="91440" bIns="45720" rIns="91440">
                <a:normAutofit/>
              </a:bodyPr>
              <a:p>
                <a:pPr algn="ctr" marL="0"/>
              </a:p>
            </p:txBody>
          </p:sp>
          <p:sp>
            <p:nvSpPr>
              <p:cNvPr name="Freeform 131" id="131"/>
              <p:cNvSpPr/>
              <p:nvPr/>
            </p:nvSpPr>
            <p:spPr>
              <a:xfrm>
                <a:off x="10572355" y="5565246"/>
                <a:ext cx="336841" cy="210563"/>
              </a:xfrm>
              <a:custGeom>
                <a:avLst/>
                <a:gdLst/>
                <a:ahLst/>
                <a:cxnLst/>
                <a:rect r="r" b="b" t="t" l="l"/>
                <a:pathLst>
                  <a:path w="21600" h="21544" stroke="true" fill="norm" extrusionOk="false">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grpFill/>
              <a:ln cap="flat">
                <a:prstDash val="solid"/>
              </a:ln>
            </p:spPr>
            <p:txBody>
              <a:bodyPr vert="horz" anchor="ctr" wrap="square" tIns="45720" lIns="91440" bIns="45720" rIns="91440">
                <a:normAutofit/>
              </a:bodyPr>
              <a:p>
                <a:pPr algn="ctr" marL="0"/>
              </a:p>
            </p:txBody>
          </p:sp>
          <p:sp>
            <p:nvSpPr>
              <p:cNvPr name="Freeform 132" id="132"/>
              <p:cNvSpPr/>
              <p:nvPr/>
            </p:nvSpPr>
            <p:spPr>
              <a:xfrm>
                <a:off x="10955509" y="5355572"/>
                <a:ext cx="164775" cy="251094"/>
              </a:xfrm>
              <a:custGeom>
                <a:avLst/>
                <a:gdLst/>
                <a:ahLst/>
                <a:cxnLst/>
                <a:rect r="r" b="b" t="t" l="l"/>
                <a:pathLst>
                  <a:path w="21600" h="21600" stroke="true" fill="norm" extrusionOk="false">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grpFill/>
              <a:ln cap="flat">
                <a:prstDash val="solid"/>
              </a:ln>
            </p:spPr>
            <p:txBody>
              <a:bodyPr vert="horz" anchor="ctr" wrap="square" tIns="45720" lIns="91440" bIns="45720" rIns="91440">
                <a:normAutofit/>
              </a:bodyPr>
              <a:p>
                <a:pPr algn="ctr" marL="0"/>
              </a:p>
            </p:txBody>
          </p:sp>
          <p:sp>
            <p:nvSpPr>
              <p:cNvPr name="Freeform 133" id="133"/>
              <p:cNvSpPr/>
              <p:nvPr/>
            </p:nvSpPr>
            <p:spPr>
              <a:xfrm>
                <a:off x="10967412" y="5132660"/>
                <a:ext cx="16360" cy="28333"/>
              </a:xfrm>
              <a:custGeom>
                <a:avLst/>
                <a:gdLst/>
                <a:ahLst/>
                <a:cxnLst/>
                <a:rect r="r" b="b" t="t" l="l"/>
                <a:pathLst>
                  <a:path w="21600" h="21600" stroke="true" fill="norm" extrusionOk="false">
                    <a:moveTo>
                      <a:pt x="7518" y="240"/>
                    </a:moveTo>
                    <a:lnTo>
                      <a:pt x="21579" y="0"/>
                    </a:lnTo>
                    <a:lnTo>
                      <a:pt x="21600" y="11228"/>
                    </a:lnTo>
                    <a:lnTo>
                      <a:pt x="15549" y="21600"/>
                    </a:lnTo>
                    <a:lnTo>
                      <a:pt x="2290" y="19891"/>
                    </a:lnTo>
                    <a:lnTo>
                      <a:pt x="0" y="10674"/>
                    </a:lnTo>
                    <a:lnTo>
                      <a:pt x="7518" y="240"/>
                    </a:lnTo>
                    <a:close/>
                  </a:path>
                </a:pathLst>
              </a:custGeom>
              <a:grpFill/>
              <a:ln cap="flat">
                <a:prstDash val="solid"/>
              </a:ln>
            </p:spPr>
            <p:txBody>
              <a:bodyPr vert="horz" anchor="ctr" wrap="square" tIns="45720" lIns="91440" bIns="45720" rIns="91440">
                <a:normAutofit/>
              </a:bodyPr>
              <a:p>
                <a:pPr algn="ctr" marL="0"/>
              </a:p>
            </p:txBody>
          </p:sp>
          <p:sp>
            <p:nvSpPr>
              <p:cNvPr name="Freeform 134" id="134"/>
              <p:cNvSpPr/>
              <p:nvPr/>
            </p:nvSpPr>
            <p:spPr>
              <a:xfrm>
                <a:off x="10931870" y="4777460"/>
                <a:ext cx="105002" cy="129954"/>
              </a:xfrm>
              <a:custGeom>
                <a:avLst/>
                <a:gdLst/>
                <a:ahLst/>
                <a:cxnLst/>
                <a:rect r="r" b="b" t="t" l="l"/>
                <a:pathLst>
                  <a:path w="21600" h="21600" stroke="true" fill="norm" extrusionOk="false">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grpFill/>
              <a:ln cap="flat">
                <a:prstDash val="solid"/>
              </a:ln>
            </p:spPr>
            <p:txBody>
              <a:bodyPr vert="horz" anchor="ctr" wrap="square" tIns="45720" lIns="91440" bIns="45720" rIns="91440">
                <a:normAutofit/>
              </a:bodyPr>
              <a:p>
                <a:pPr algn="ctr" marL="0"/>
              </a:p>
            </p:txBody>
          </p:sp>
          <p:sp>
            <p:nvSpPr>
              <p:cNvPr name="Freeform 135" id="135"/>
              <p:cNvSpPr/>
              <p:nvPr/>
            </p:nvSpPr>
            <p:spPr>
              <a:xfrm>
                <a:off x="11078753" y="4636331"/>
                <a:ext cx="37595" cy="63302"/>
              </a:xfrm>
              <a:custGeom>
                <a:avLst/>
                <a:gdLst/>
                <a:ahLst/>
                <a:cxnLst/>
                <a:rect r="r" b="b" t="t" l="l"/>
                <a:pathLst>
                  <a:path w="21600" h="21600" stroke="true" fill="norm" extrusionOk="false">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grpFill/>
              <a:ln cap="flat">
                <a:prstDash val="solid"/>
              </a:ln>
            </p:spPr>
            <p:txBody>
              <a:bodyPr vert="horz" anchor="ctr" wrap="square" tIns="45720" lIns="91440" bIns="45720" rIns="91440">
                <a:normAutofit/>
              </a:bodyPr>
              <a:p>
                <a:pPr algn="ctr" marL="0"/>
              </a:p>
            </p:txBody>
          </p:sp>
          <p:sp>
            <p:nvSpPr>
              <p:cNvPr name="Freeform 136" id="136"/>
              <p:cNvSpPr/>
              <p:nvPr/>
            </p:nvSpPr>
            <p:spPr>
              <a:xfrm>
                <a:off x="10694096" y="4283499"/>
                <a:ext cx="45740" cy="64407"/>
              </a:xfrm>
              <a:custGeom>
                <a:avLst/>
                <a:gdLst/>
                <a:ahLst/>
                <a:cxnLst/>
                <a:rect r="r" b="b" t="t" l="l"/>
                <a:pathLst>
                  <a:path w="21600" h="21600" stroke="true" fill="norm" extrusionOk="false">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grpFill/>
              <a:ln cap="flat">
                <a:prstDash val="solid"/>
              </a:ln>
            </p:spPr>
            <p:txBody>
              <a:bodyPr vert="horz" anchor="ctr" wrap="square" tIns="45720" lIns="91440" bIns="45720" rIns="91440">
                <a:normAutofit/>
              </a:bodyPr>
              <a:p>
                <a:pPr algn="ctr" marL="0"/>
              </a:p>
            </p:txBody>
          </p:sp>
          <p:sp>
            <p:nvSpPr>
              <p:cNvPr name="Freeform 137" id="137"/>
              <p:cNvSpPr/>
              <p:nvPr/>
            </p:nvSpPr>
            <p:spPr>
              <a:xfrm>
                <a:off x="10754669" y="4332994"/>
                <a:ext cx="45601" cy="39490"/>
              </a:xfrm>
              <a:custGeom>
                <a:avLst/>
                <a:gdLst/>
                <a:ahLst/>
                <a:cxnLst/>
                <a:rect r="r" b="b" t="t" l="l"/>
                <a:pathLst>
                  <a:path w="21600" h="21600" stroke="true" fill="norm" extrusionOk="false">
                    <a:moveTo>
                      <a:pt x="7085" y="0"/>
                    </a:moveTo>
                    <a:lnTo>
                      <a:pt x="17293" y="9046"/>
                    </a:lnTo>
                    <a:lnTo>
                      <a:pt x="21600" y="14848"/>
                    </a:lnTo>
                    <a:lnTo>
                      <a:pt x="21013" y="21600"/>
                    </a:lnTo>
                    <a:lnTo>
                      <a:pt x="12837" y="18854"/>
                    </a:lnTo>
                    <a:lnTo>
                      <a:pt x="5986" y="12225"/>
                    </a:lnTo>
                    <a:lnTo>
                      <a:pt x="0" y="7390"/>
                    </a:lnTo>
                    <a:lnTo>
                      <a:pt x="7085" y="0"/>
                    </a:lnTo>
                    <a:close/>
                  </a:path>
                </a:pathLst>
              </a:custGeom>
              <a:grpFill/>
              <a:ln cap="flat">
                <a:prstDash val="solid"/>
              </a:ln>
            </p:spPr>
            <p:txBody>
              <a:bodyPr vert="horz" anchor="ctr" wrap="square" tIns="45720" lIns="91440" bIns="45720" rIns="91440">
                <a:normAutofit/>
              </a:bodyPr>
              <a:p>
                <a:pPr algn="ctr" marL="0"/>
              </a:p>
            </p:txBody>
          </p:sp>
          <p:sp>
            <p:nvSpPr>
              <p:cNvPr name="Freeform 138" id="138"/>
              <p:cNvSpPr/>
              <p:nvPr/>
            </p:nvSpPr>
            <p:spPr>
              <a:xfrm>
                <a:off x="10773772" y="4386273"/>
                <a:ext cx="37288" cy="38949"/>
              </a:xfrm>
              <a:custGeom>
                <a:avLst/>
                <a:gdLst/>
                <a:ahLst/>
                <a:cxnLst/>
                <a:rect r="r" b="b" t="t" l="l"/>
                <a:pathLst>
                  <a:path w="21600" h="21600" stroke="true" fill="norm" extrusionOk="false">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grpFill/>
              <a:ln cap="flat">
                <a:prstDash val="solid"/>
              </a:ln>
            </p:spPr>
            <p:txBody>
              <a:bodyPr vert="horz" anchor="ctr" wrap="square" tIns="45720" lIns="91440" bIns="45720" rIns="91440">
                <a:normAutofit/>
              </a:bodyPr>
              <a:p>
                <a:pPr algn="ctr" marL="0"/>
              </a:p>
            </p:txBody>
          </p:sp>
          <p:sp>
            <p:nvSpPr>
              <p:cNvPr name="Freeform 139" id="139"/>
              <p:cNvSpPr/>
              <p:nvPr/>
            </p:nvSpPr>
            <p:spPr>
              <a:xfrm>
                <a:off x="10819989" y="4368723"/>
                <a:ext cx="46739" cy="42114"/>
              </a:xfrm>
              <a:custGeom>
                <a:avLst/>
                <a:gdLst/>
                <a:ahLst/>
                <a:cxnLst/>
                <a:rect r="r" b="b" t="t" l="l"/>
                <a:pathLst>
                  <a:path w="21600" h="21600" stroke="true" fill="norm" extrusionOk="false">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grpFill/>
              <a:ln cap="flat">
                <a:prstDash val="solid"/>
              </a:ln>
            </p:spPr>
            <p:txBody>
              <a:bodyPr vert="horz" anchor="ctr" wrap="square" tIns="45720" lIns="91440" bIns="45720" rIns="91440">
                <a:normAutofit/>
              </a:bodyPr>
              <a:p>
                <a:pPr algn="ctr" marL="0"/>
              </a:p>
            </p:txBody>
          </p:sp>
          <p:sp>
            <p:nvSpPr>
              <p:cNvPr name="Freeform 140" id="140"/>
              <p:cNvSpPr/>
              <p:nvPr/>
            </p:nvSpPr>
            <p:spPr>
              <a:xfrm>
                <a:off x="10844148" y="4433313"/>
                <a:ext cx="37473" cy="23925"/>
              </a:xfrm>
              <a:custGeom>
                <a:avLst/>
                <a:gdLst/>
                <a:ahLst/>
                <a:cxnLst/>
                <a:rect r="r" b="b" t="t" l="l"/>
                <a:pathLst>
                  <a:path w="21600" h="21600" stroke="true" fill="norm" extrusionOk="false">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grpFill/>
              <a:ln cap="flat">
                <a:prstDash val="solid"/>
              </a:ln>
            </p:spPr>
            <p:txBody>
              <a:bodyPr vert="horz" anchor="ctr" wrap="square" tIns="45720" lIns="91440" bIns="45720" rIns="91440">
                <a:normAutofit/>
              </a:bodyPr>
              <a:p>
                <a:pPr algn="ctr" marL="0"/>
              </a:p>
            </p:txBody>
          </p:sp>
          <p:sp>
            <p:nvSpPr>
              <p:cNvPr name="Freeform 141" id="141"/>
              <p:cNvSpPr/>
              <p:nvPr/>
            </p:nvSpPr>
            <p:spPr>
              <a:xfrm>
                <a:off x="10888902" y="4398838"/>
                <a:ext cx="27449" cy="54123"/>
              </a:xfrm>
              <a:custGeom>
                <a:avLst/>
                <a:gdLst/>
                <a:ahLst/>
                <a:cxnLst/>
                <a:rect r="r" b="b" t="t" l="l"/>
                <a:pathLst>
                  <a:path w="21600" h="21600" stroke="true" fill="norm" extrusionOk="false">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grpFill/>
              <a:ln cap="flat">
                <a:prstDash val="solid"/>
              </a:ln>
            </p:spPr>
            <p:txBody>
              <a:bodyPr vert="horz" anchor="ctr" wrap="square" tIns="45720" lIns="91440" bIns="45720" rIns="91440">
                <a:normAutofit/>
              </a:bodyPr>
              <a:p>
                <a:pPr algn="ctr" marL="0"/>
              </a:p>
            </p:txBody>
          </p:sp>
          <p:sp>
            <p:nvSpPr>
              <p:cNvPr name="Freeform 142" id="142"/>
              <p:cNvSpPr/>
              <p:nvPr/>
            </p:nvSpPr>
            <p:spPr>
              <a:xfrm>
                <a:off x="10903842" y="4471308"/>
                <a:ext cx="24415" cy="21070"/>
              </a:xfrm>
              <a:custGeom>
                <a:avLst/>
                <a:gdLst/>
                <a:ahLst/>
                <a:cxnLst/>
                <a:rect r="r" b="b" t="t" l="l"/>
                <a:pathLst>
                  <a:path w="21600" h="21600" stroke="true" fill="norm" extrusionOk="false">
                    <a:moveTo>
                      <a:pt x="0" y="0"/>
                    </a:moveTo>
                    <a:lnTo>
                      <a:pt x="2703" y="9868"/>
                    </a:lnTo>
                    <a:lnTo>
                      <a:pt x="12853" y="21600"/>
                    </a:lnTo>
                    <a:lnTo>
                      <a:pt x="21600" y="16680"/>
                    </a:lnTo>
                    <a:lnTo>
                      <a:pt x="12403" y="144"/>
                    </a:lnTo>
                    <a:lnTo>
                      <a:pt x="0" y="0"/>
                    </a:lnTo>
                    <a:close/>
                  </a:path>
                </a:pathLst>
              </a:custGeom>
              <a:grpFill/>
              <a:ln cap="flat">
                <a:prstDash val="solid"/>
              </a:ln>
            </p:spPr>
            <p:txBody>
              <a:bodyPr vert="horz" anchor="ctr" wrap="square" tIns="45720" lIns="91440" bIns="45720" rIns="91440">
                <a:normAutofit/>
              </a:bodyPr>
              <a:p>
                <a:pPr algn="ctr" marL="0"/>
              </a:p>
            </p:txBody>
          </p:sp>
          <p:sp>
            <p:nvSpPr>
              <p:cNvPr name="Freeform 143" id="143"/>
              <p:cNvSpPr/>
              <p:nvPr/>
            </p:nvSpPr>
            <p:spPr>
              <a:xfrm>
                <a:off x="10588123" y="4181404"/>
                <a:ext cx="87031" cy="76197"/>
              </a:xfrm>
              <a:custGeom>
                <a:avLst/>
                <a:gdLst/>
                <a:ahLst/>
                <a:cxnLst/>
                <a:rect r="r" b="b" t="t" l="l"/>
                <a:pathLst>
                  <a:path w="21600" h="21600" stroke="true" fill="norm" extrusionOk="false">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grpFill/>
              <a:ln cap="flat">
                <a:prstDash val="solid"/>
              </a:ln>
            </p:spPr>
            <p:txBody>
              <a:bodyPr vert="horz" anchor="ctr" wrap="square" tIns="45720" lIns="91440" bIns="45720" rIns="91440">
                <a:normAutofit/>
              </a:bodyPr>
              <a:p>
                <a:pPr algn="ctr" marL="0"/>
              </a:p>
            </p:txBody>
          </p:sp>
          <p:sp>
            <p:nvSpPr>
              <p:cNvPr name="Freeform 144" id="144"/>
              <p:cNvSpPr/>
              <p:nvPr/>
            </p:nvSpPr>
            <p:spPr>
              <a:xfrm>
                <a:off x="10528896" y="4237475"/>
                <a:ext cx="115414" cy="92661"/>
              </a:xfrm>
              <a:custGeom>
                <a:avLst/>
                <a:gdLst/>
                <a:ahLst/>
                <a:cxnLst/>
                <a:rect r="r" b="b" t="t" l="l"/>
                <a:pathLst>
                  <a:path w="21600" h="21600" stroke="true" fill="norm" extrusionOk="false">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grpFill/>
              <a:ln cap="flat">
                <a:prstDash val="solid"/>
              </a:ln>
            </p:spPr>
            <p:txBody>
              <a:bodyPr vert="horz" anchor="ctr" wrap="square" tIns="45720" lIns="91440" bIns="45720" rIns="91440">
                <a:normAutofit/>
              </a:bodyPr>
              <a:p>
                <a:pPr algn="ctr" marL="0"/>
              </a:p>
            </p:txBody>
          </p:sp>
          <p:sp>
            <p:nvSpPr>
              <p:cNvPr name="Freeform 145" id="145"/>
              <p:cNvSpPr/>
              <p:nvPr/>
            </p:nvSpPr>
            <p:spPr>
              <a:xfrm>
                <a:off x="9937920" y="4105530"/>
                <a:ext cx="657773" cy="388722"/>
              </a:xfrm>
              <a:custGeom>
                <a:avLst/>
                <a:gdLst/>
                <a:ahLst/>
                <a:cxnLst/>
                <a:rect r="r" b="b" t="t" l="l"/>
                <a:pathLst>
                  <a:path w="21600" h="21600" stroke="true" fill="norm" extrusionOk="false">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grpFill/>
              <a:ln cap="flat">
                <a:prstDash val="solid"/>
              </a:ln>
            </p:spPr>
            <p:txBody>
              <a:bodyPr vert="horz" anchor="ctr" wrap="square" tIns="45720" lIns="91440" bIns="45720" rIns="91440">
                <a:normAutofit/>
              </a:bodyPr>
              <a:p>
                <a:pPr algn="ctr" marL="0"/>
              </a:p>
            </p:txBody>
          </p:sp>
          <p:sp>
            <p:nvSpPr>
              <p:cNvPr name="Freeform 146" id="146"/>
              <p:cNvSpPr/>
              <p:nvPr/>
            </p:nvSpPr>
            <p:spPr>
              <a:xfrm>
                <a:off x="10030474" y="3790111"/>
                <a:ext cx="18322" cy="22808"/>
              </a:xfrm>
              <a:custGeom>
                <a:avLst/>
                <a:gdLst/>
                <a:ahLst/>
                <a:cxnLst/>
                <a:rect r="r" b="b" t="t" l="l"/>
                <a:pathLst>
                  <a:path w="21600" h="21600" stroke="true" fill="norm" extrusionOk="false">
                    <a:moveTo>
                      <a:pt x="11034" y="0"/>
                    </a:moveTo>
                    <a:lnTo>
                      <a:pt x="0" y="3883"/>
                    </a:lnTo>
                    <a:lnTo>
                      <a:pt x="4598" y="21600"/>
                    </a:lnTo>
                    <a:lnTo>
                      <a:pt x="21600" y="15889"/>
                    </a:lnTo>
                    <a:lnTo>
                      <a:pt x="21600" y="4677"/>
                    </a:lnTo>
                    <a:lnTo>
                      <a:pt x="11034" y="0"/>
                    </a:lnTo>
                    <a:close/>
                  </a:path>
                </a:pathLst>
              </a:custGeom>
              <a:grpFill/>
              <a:ln cap="flat">
                <a:prstDash val="solid"/>
              </a:ln>
            </p:spPr>
            <p:txBody>
              <a:bodyPr vert="horz" anchor="ctr" wrap="square" tIns="45720" lIns="91440" bIns="45720" rIns="91440">
                <a:normAutofit/>
              </a:bodyPr>
              <a:p>
                <a:pPr algn="ctr" marL="0"/>
              </a:p>
            </p:txBody>
          </p:sp>
          <p:sp>
            <p:nvSpPr>
              <p:cNvPr name="Freeform 147" id="147"/>
              <p:cNvSpPr/>
              <p:nvPr/>
            </p:nvSpPr>
            <p:spPr>
              <a:xfrm>
                <a:off x="10351793" y="3476789"/>
                <a:ext cx="16360" cy="21873"/>
              </a:xfrm>
              <a:custGeom>
                <a:avLst/>
                <a:gdLst/>
                <a:ahLst/>
                <a:cxnLst/>
                <a:rect r="r" b="b" t="t" l="l"/>
                <a:pathLst>
                  <a:path w="21600" h="21600" stroke="true" fill="norm" extrusionOk="false">
                    <a:moveTo>
                      <a:pt x="11547" y="0"/>
                    </a:moveTo>
                    <a:lnTo>
                      <a:pt x="2757" y="5238"/>
                    </a:lnTo>
                    <a:lnTo>
                      <a:pt x="0" y="18231"/>
                    </a:lnTo>
                    <a:lnTo>
                      <a:pt x="17487" y="21600"/>
                    </a:lnTo>
                    <a:lnTo>
                      <a:pt x="21600" y="12744"/>
                    </a:lnTo>
                    <a:lnTo>
                      <a:pt x="11547" y="0"/>
                    </a:lnTo>
                    <a:close/>
                  </a:path>
                </a:pathLst>
              </a:custGeom>
              <a:grpFill/>
              <a:ln cap="flat">
                <a:prstDash val="solid"/>
              </a:ln>
            </p:spPr>
            <p:txBody>
              <a:bodyPr vert="horz" anchor="ctr" wrap="square" tIns="45720" lIns="91440" bIns="45720" rIns="91440">
                <a:normAutofit/>
              </a:bodyPr>
              <a:p>
                <a:pPr algn="ctr" marL="0"/>
              </a:p>
            </p:txBody>
          </p:sp>
          <p:sp>
            <p:nvSpPr>
              <p:cNvPr name="Freeform 148" id="148"/>
              <p:cNvSpPr/>
              <p:nvPr/>
            </p:nvSpPr>
            <p:spPr>
              <a:xfrm>
                <a:off x="10325524" y="3553174"/>
                <a:ext cx="18349" cy="31158"/>
              </a:xfrm>
              <a:custGeom>
                <a:avLst/>
                <a:gdLst/>
                <a:ahLst/>
                <a:cxnLst/>
                <a:rect r="r" b="b" t="t" l="l"/>
                <a:pathLst>
                  <a:path w="21600" h="21600" stroke="true" fill="norm" extrusionOk="false">
                    <a:moveTo>
                      <a:pt x="5652" y="0"/>
                    </a:moveTo>
                    <a:lnTo>
                      <a:pt x="0" y="4334"/>
                    </a:lnTo>
                    <a:lnTo>
                      <a:pt x="342" y="20725"/>
                    </a:lnTo>
                    <a:lnTo>
                      <a:pt x="18905" y="21600"/>
                    </a:lnTo>
                    <a:lnTo>
                      <a:pt x="21600" y="4465"/>
                    </a:lnTo>
                    <a:lnTo>
                      <a:pt x="5652" y="0"/>
                    </a:lnTo>
                    <a:close/>
                  </a:path>
                </a:pathLst>
              </a:custGeom>
              <a:grpFill/>
              <a:ln cap="flat">
                <a:prstDash val="solid"/>
              </a:ln>
            </p:spPr>
            <p:txBody>
              <a:bodyPr vert="horz" anchor="ctr" wrap="square" tIns="45720" lIns="91440" bIns="45720" rIns="91440">
                <a:normAutofit/>
              </a:bodyPr>
              <a:p>
                <a:pPr algn="ctr" marL="0"/>
              </a:p>
            </p:txBody>
          </p:sp>
          <p:sp>
            <p:nvSpPr>
              <p:cNvPr name="Freeform 149" id="149"/>
              <p:cNvSpPr/>
              <p:nvPr/>
            </p:nvSpPr>
            <p:spPr>
              <a:xfrm>
                <a:off x="10830737" y="3809410"/>
                <a:ext cx="19066" cy="28934"/>
              </a:xfrm>
              <a:custGeom>
                <a:avLst/>
                <a:gdLst/>
                <a:ahLst/>
                <a:cxnLst/>
                <a:rect r="r" b="b" t="t" l="l"/>
                <a:pathLst>
                  <a:path w="21600" h="21600" stroke="true" fill="norm" extrusionOk="false">
                    <a:moveTo>
                      <a:pt x="0" y="0"/>
                    </a:moveTo>
                    <a:lnTo>
                      <a:pt x="21600" y="7350"/>
                    </a:lnTo>
                    <a:lnTo>
                      <a:pt x="7288" y="21600"/>
                    </a:lnTo>
                    <a:lnTo>
                      <a:pt x="0" y="0"/>
                    </a:lnTo>
                    <a:close/>
                  </a:path>
                </a:pathLst>
              </a:custGeom>
              <a:grpFill/>
              <a:ln cap="flat">
                <a:prstDash val="solid"/>
              </a:ln>
            </p:spPr>
            <p:txBody>
              <a:bodyPr vert="horz" anchor="ctr" wrap="square" tIns="45720" lIns="91440" bIns="45720" rIns="91440">
                <a:normAutofit/>
              </a:bodyPr>
              <a:p>
                <a:pPr algn="ctr" marL="0"/>
              </a:p>
            </p:txBody>
          </p:sp>
        </p:grpSp>
        <p:cxnSp>
          <p:nvCxnSpPr>
            <p:cNvPr name="Connector 150" id="150"/>
            <p:cNvCxnSpPr/>
            <p:nvPr/>
          </p:nvCxnSpPr>
          <p:spPr>
            <a:xfrm>
              <a:off x="1110464" y="3670605"/>
              <a:ext cx="2877802" cy="0"/>
            </a:xfrm>
            <a:prstGeom prst="line">
              <a:avLst/>
            </a:prstGeom>
            <a:ln w="12700" cap="rnd" cmpd="sng">
              <a:solidFill>
                <a:schemeClr val="accent1"/>
              </a:solidFill>
              <a:prstDash val="dash"/>
            </a:ln>
          </p:spPr>
        </p:cxnSp>
        <p:grpSp>
          <p:nvGrpSpPr>
            <p:cNvPr name="Group 151" id="151"/>
            <p:cNvGrpSpPr/>
            <p:nvPr/>
          </p:nvGrpSpPr>
          <p:grpSpPr>
            <a:xfrm>
              <a:off x="2060097" y="4006709"/>
              <a:ext cx="978536" cy="978536"/>
              <a:chOff x="2330190" y="3799652"/>
              <a:chExt cx="978536" cy="978536"/>
            </a:xfrm>
          </p:grpSpPr>
          <p:sp>
            <p:nvSpPr>
              <p:cNvPr name="AutoShape 152" id="152"/>
              <p:cNvSpPr/>
              <p:nvPr/>
            </p:nvSpPr>
            <p:spPr>
              <a:xfrm>
                <a:off x="2330190" y="3799652"/>
                <a:ext cx="978536" cy="978536"/>
              </a:xfrm>
              <a:prstGeom prst="ellipse">
                <a:avLst/>
              </a:prstGeom>
              <a:solidFill>
                <a:srgbClr val="FFFFFF"/>
              </a:solidFill>
              <a:ln w="57150" cap="flat" cmpd="sng">
                <a:solidFill>
                  <a:schemeClr val="accent1"/>
                </a:solidFill>
                <a:prstDash val="solid"/>
              </a:ln>
            </p:spPr>
            <p:txBody>
              <a:bodyPr vert="horz" rot="0" anchor="ctr" wrap="square" tIns="45720" lIns="91440" bIns="45720" rIns="91440">
                <a:prstTxWarp prst="textNoShape">
                  <a:avLst/>
                </a:prstTxWarp>
                <a:normAutofit/>
              </a:bodyPr>
              <a:p>
                <a:pPr algn="ctr" marL="0"/>
              </a:p>
            </p:txBody>
          </p:sp>
          <p:sp>
            <p:nvSpPr>
              <p:cNvPr name="Freeform 153" id="153"/>
              <p:cNvSpPr/>
              <p:nvPr/>
            </p:nvSpPr>
            <p:spPr>
              <a:xfrm>
                <a:off x="2640197" y="4113416"/>
                <a:ext cx="358522" cy="351008"/>
              </a:xfrm>
              <a:custGeom>
                <a:avLst/>
                <a:gdLst/>
                <a:ahLst/>
                <a:cxnLst/>
                <a:rect r="r" b="b" t="t" l="l"/>
                <a:pathLst>
                  <a:path w="607933" h="595191" stroke="true" fill="norm" extrusionOk="true">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chemeClr val="accent1"/>
              </a:solidFill>
              <a:ln cap="flat" cmpd="sng">
                <a:prstDash val="solid"/>
              </a:ln>
            </p:spPr>
            <p:txBody>
              <a:bodyPr vert="horz" rot="0" anchor="ctr" wrap="square" tIns="45720" lIns="91440" bIns="45720" rIns="91440">
                <a:prstTxWarp prst="textNoShape">
                  <a:avLst/>
                </a:prstTxWarp>
                <a:normAutofit/>
              </a:bodyPr>
              <a:p>
                <a:pPr algn="ctr" marL="0"/>
              </a:p>
            </p:txBody>
          </p:sp>
        </p:grpSp>
        <p:cxnSp>
          <p:nvCxnSpPr>
            <p:cNvPr name="Connector 154" id="154"/>
            <p:cNvCxnSpPr/>
            <p:nvPr/>
          </p:nvCxnSpPr>
          <p:spPr>
            <a:xfrm>
              <a:off x="4650749" y="3670605"/>
              <a:ext cx="2877802" cy="0"/>
            </a:xfrm>
            <a:prstGeom prst="line">
              <a:avLst/>
            </a:prstGeom>
            <a:ln w="12700" cap="rnd" cmpd="sng">
              <a:solidFill>
                <a:schemeClr val="accent2"/>
              </a:solidFill>
              <a:prstDash val="dash"/>
            </a:ln>
          </p:spPr>
        </p:cxnSp>
        <p:grpSp>
          <p:nvGrpSpPr>
            <p:cNvPr name="Group 155" id="155"/>
            <p:cNvGrpSpPr/>
            <p:nvPr/>
          </p:nvGrpSpPr>
          <p:grpSpPr>
            <a:xfrm>
              <a:off x="5600382" y="4006709"/>
              <a:ext cx="978536" cy="978536"/>
              <a:chOff x="2330190" y="3799652"/>
              <a:chExt cx="978536" cy="978536"/>
            </a:xfrm>
          </p:grpSpPr>
          <p:sp>
            <p:nvSpPr>
              <p:cNvPr name="AutoShape 156" id="156"/>
              <p:cNvSpPr/>
              <p:nvPr/>
            </p:nvSpPr>
            <p:spPr>
              <a:xfrm>
                <a:off x="2330190" y="3799652"/>
                <a:ext cx="978536" cy="978536"/>
              </a:xfrm>
              <a:prstGeom prst="ellipse">
                <a:avLst/>
              </a:prstGeom>
              <a:solidFill>
                <a:srgbClr val="FFFFFF"/>
              </a:solidFill>
              <a:ln w="57150" cap="flat" cmpd="sng">
                <a:solidFill>
                  <a:schemeClr val="accent2"/>
                </a:solidFill>
                <a:prstDash val="solid"/>
              </a:ln>
            </p:spPr>
            <p:txBody>
              <a:bodyPr vert="horz" rot="0" anchor="ctr" wrap="square" tIns="45720" lIns="91440" bIns="45720" rIns="91440">
                <a:prstTxWarp prst="textNoShape">
                  <a:avLst/>
                </a:prstTxWarp>
                <a:normAutofit/>
              </a:bodyPr>
              <a:p>
                <a:pPr algn="ctr" marL="0"/>
              </a:p>
            </p:txBody>
          </p:sp>
          <p:sp>
            <p:nvSpPr>
              <p:cNvPr name="Freeform 157" id="157"/>
              <p:cNvSpPr/>
              <p:nvPr/>
            </p:nvSpPr>
            <p:spPr>
              <a:xfrm>
                <a:off x="2640197" y="4113416"/>
                <a:ext cx="358522" cy="351008"/>
              </a:xfrm>
              <a:custGeom>
                <a:avLst/>
                <a:gdLst/>
                <a:ahLst/>
                <a:cxnLst/>
                <a:rect r="r" b="b" t="t" l="l"/>
                <a:pathLst>
                  <a:path w="607933" h="595191" stroke="true" fill="norm" extrusionOk="true">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chemeClr val="accent2"/>
              </a:solidFill>
              <a:ln cap="flat" cmpd="sng">
                <a:prstDash val="solid"/>
              </a:ln>
            </p:spPr>
            <p:txBody>
              <a:bodyPr vert="horz" rot="0" anchor="ctr" wrap="square" tIns="45720" lIns="91440" bIns="45720" rIns="91440">
                <a:prstTxWarp prst="textNoShape">
                  <a:avLst/>
                </a:prstTxWarp>
                <a:normAutofit/>
              </a:bodyPr>
              <a:p>
                <a:pPr algn="ctr" marL="0"/>
              </a:p>
            </p:txBody>
          </p:sp>
        </p:grpSp>
        <p:cxnSp>
          <p:nvCxnSpPr>
            <p:cNvPr name="Connector 158" id="158"/>
            <p:cNvCxnSpPr/>
            <p:nvPr/>
          </p:nvCxnSpPr>
          <p:spPr>
            <a:xfrm>
              <a:off x="8191034" y="3670605"/>
              <a:ext cx="2877802" cy="0"/>
            </a:xfrm>
            <a:prstGeom prst="line">
              <a:avLst/>
            </a:prstGeom>
            <a:ln w="12700" cap="rnd" cmpd="sng">
              <a:solidFill>
                <a:schemeClr val="accent3"/>
              </a:solidFill>
              <a:prstDash val="dash"/>
            </a:ln>
          </p:spPr>
        </p:cxnSp>
        <p:grpSp>
          <p:nvGrpSpPr>
            <p:cNvPr name="Group 159" id="159"/>
            <p:cNvGrpSpPr/>
            <p:nvPr/>
          </p:nvGrpSpPr>
          <p:grpSpPr>
            <a:xfrm>
              <a:off x="9140667" y="4006709"/>
              <a:ext cx="978536" cy="978536"/>
              <a:chOff x="2330190" y="3799652"/>
              <a:chExt cx="978536" cy="978536"/>
            </a:xfrm>
          </p:grpSpPr>
          <p:sp>
            <p:nvSpPr>
              <p:cNvPr name="AutoShape 160" id="160"/>
              <p:cNvSpPr/>
              <p:nvPr/>
            </p:nvSpPr>
            <p:spPr>
              <a:xfrm>
                <a:off x="2330190" y="3799652"/>
                <a:ext cx="978536" cy="978536"/>
              </a:xfrm>
              <a:prstGeom prst="ellipse">
                <a:avLst/>
              </a:prstGeom>
              <a:solidFill>
                <a:srgbClr val="FFFFFF"/>
              </a:solidFill>
              <a:ln w="57150" cap="flat" cmpd="sng">
                <a:solidFill>
                  <a:schemeClr val="accent3"/>
                </a:solidFill>
                <a:prstDash val="solid"/>
              </a:ln>
            </p:spPr>
            <p:txBody>
              <a:bodyPr vert="horz" rot="0" anchor="ctr" wrap="square" tIns="45720" lIns="91440" bIns="45720" rIns="91440">
                <a:prstTxWarp prst="textNoShape">
                  <a:avLst/>
                </a:prstTxWarp>
                <a:normAutofit/>
              </a:bodyPr>
              <a:p>
                <a:pPr algn="ctr" marL="0"/>
              </a:p>
            </p:txBody>
          </p:sp>
          <p:sp>
            <p:nvSpPr>
              <p:cNvPr name="Freeform 161" id="161"/>
              <p:cNvSpPr/>
              <p:nvPr/>
            </p:nvSpPr>
            <p:spPr>
              <a:xfrm>
                <a:off x="2640197" y="4113416"/>
                <a:ext cx="358522" cy="351008"/>
              </a:xfrm>
              <a:custGeom>
                <a:avLst/>
                <a:gdLst/>
                <a:ahLst/>
                <a:cxnLst/>
                <a:rect r="r" b="b" t="t" l="l"/>
                <a:pathLst>
                  <a:path w="607933" h="595191" stroke="true" fill="norm" extrusionOk="true">
                    <a:moveTo>
                      <a:pt x="163903" y="369028"/>
                    </a:moveTo>
                    <a:cubicBezTo>
                      <a:pt x="173837" y="383907"/>
                      <a:pt x="183771" y="399778"/>
                      <a:pt x="195691" y="416642"/>
                    </a:cubicBezTo>
                    <a:cubicBezTo>
                      <a:pt x="101322" y="430529"/>
                      <a:pt x="52648" y="461279"/>
                      <a:pt x="52648" y="476158"/>
                    </a:cubicBezTo>
                    <a:cubicBezTo>
                      <a:pt x="52648" y="495997"/>
                      <a:pt x="138076" y="542618"/>
                      <a:pt x="303967" y="542618"/>
                    </a:cubicBezTo>
                    <a:cubicBezTo>
                      <a:pt x="469857" y="542618"/>
                      <a:pt x="555285" y="495997"/>
                      <a:pt x="555285" y="476158"/>
                    </a:cubicBezTo>
                    <a:cubicBezTo>
                      <a:pt x="555285" y="461279"/>
                      <a:pt x="507604" y="430529"/>
                      <a:pt x="413235" y="416642"/>
                    </a:cubicBezTo>
                    <a:cubicBezTo>
                      <a:pt x="424162" y="399778"/>
                      <a:pt x="434096" y="383907"/>
                      <a:pt x="444029" y="369028"/>
                    </a:cubicBezTo>
                    <a:cubicBezTo>
                      <a:pt x="537405" y="385891"/>
                      <a:pt x="607933" y="422593"/>
                      <a:pt x="607933" y="476158"/>
                    </a:cubicBezTo>
                    <a:cubicBezTo>
                      <a:pt x="607933" y="554522"/>
                      <a:pt x="454956" y="595191"/>
                      <a:pt x="303967" y="595191"/>
                    </a:cubicBezTo>
                    <a:cubicBezTo>
                      <a:pt x="152977" y="595191"/>
                      <a:pt x="0" y="554522"/>
                      <a:pt x="0" y="476158"/>
                    </a:cubicBezTo>
                    <a:cubicBezTo>
                      <a:pt x="0" y="422593"/>
                      <a:pt x="71522" y="385891"/>
                      <a:pt x="163903" y="369028"/>
                    </a:cubicBezTo>
                    <a:close/>
                    <a:moveTo>
                      <a:pt x="303967" y="100209"/>
                    </a:moveTo>
                    <a:cubicBezTo>
                      <a:pt x="263236" y="100209"/>
                      <a:pt x="230453" y="133943"/>
                      <a:pt x="230453" y="174622"/>
                    </a:cubicBezTo>
                    <a:cubicBezTo>
                      <a:pt x="230453" y="215300"/>
                      <a:pt x="263236" y="248042"/>
                      <a:pt x="303967" y="248042"/>
                    </a:cubicBezTo>
                    <a:cubicBezTo>
                      <a:pt x="344698" y="248042"/>
                      <a:pt x="378475" y="215300"/>
                      <a:pt x="378475" y="174622"/>
                    </a:cubicBezTo>
                    <a:cubicBezTo>
                      <a:pt x="378475" y="133943"/>
                      <a:pt x="344698" y="100209"/>
                      <a:pt x="303967" y="100209"/>
                    </a:cubicBezTo>
                    <a:close/>
                    <a:moveTo>
                      <a:pt x="303967" y="0"/>
                    </a:moveTo>
                    <a:cubicBezTo>
                      <a:pt x="402317" y="0"/>
                      <a:pt x="481792" y="79374"/>
                      <a:pt x="481792" y="177598"/>
                    </a:cubicBezTo>
                    <a:cubicBezTo>
                      <a:pt x="481792" y="248042"/>
                      <a:pt x="390396" y="382976"/>
                      <a:pt x="338737" y="453420"/>
                    </a:cubicBezTo>
                    <a:cubicBezTo>
                      <a:pt x="330790" y="464334"/>
                      <a:pt x="317875" y="471279"/>
                      <a:pt x="303967" y="471279"/>
                    </a:cubicBezTo>
                    <a:cubicBezTo>
                      <a:pt x="290059" y="471279"/>
                      <a:pt x="277144" y="464334"/>
                      <a:pt x="269197" y="453420"/>
                    </a:cubicBezTo>
                    <a:cubicBezTo>
                      <a:pt x="217538" y="382976"/>
                      <a:pt x="126142" y="248042"/>
                      <a:pt x="126142" y="177598"/>
                    </a:cubicBezTo>
                    <a:cubicBezTo>
                      <a:pt x="126142" y="79374"/>
                      <a:pt x="205617" y="0"/>
                      <a:pt x="303967" y="0"/>
                    </a:cubicBezTo>
                    <a:close/>
                  </a:path>
                </a:pathLst>
              </a:custGeom>
              <a:solidFill>
                <a:schemeClr val="accent3"/>
              </a:solidFill>
              <a:ln cap="flat" cmpd="sng">
                <a:prstDash val="solid"/>
              </a:ln>
            </p:spPr>
            <p:txBody>
              <a:bodyPr vert="horz" rot="0" anchor="ctr" wrap="square" tIns="45720" lIns="91440" bIns="45720" rIns="91440">
                <a:prstTxWarp prst="textNoShape">
                  <a:avLst/>
                </a:prstTxWarp>
                <a:normAutofit/>
              </a:bodyPr>
              <a:p>
                <a:pPr algn="ctr" marL="0"/>
              </a:p>
            </p:txBody>
          </p:sp>
        </p:grpSp>
      </p:grpSp>
      <p:sp>
        <p:nvSpPr>
          <p:cNvPr name="TextBox 162" id="162"/>
          <p:cNvSpPr txBox="true"/>
          <p:nvPr/>
        </p:nvSpPr>
        <p:spPr>
          <a:xfrm>
            <a:off x="1175195" y="2518850"/>
            <a:ext cx="2723130" cy="172169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Cryptocurrency is a digital or virtual form of currency that employs cryptography for security, making it nearly impossible to counterfeit or double-spend. It operates on a technology called blockchain, which records all transactions across a network of computers.</a:t>
            </a:r>
            <a:endParaRPr lang="en-US" sz="1100"/>
          </a:p>
        </p:txBody>
      </p:sp>
      <p:sp>
        <p:nvSpPr>
          <p:cNvPr name="AutoShape 163" id="163"/>
          <p:cNvSpPr/>
          <p:nvPr/>
        </p:nvSpPr>
        <p:spPr>
          <a:xfrm>
            <a:off x="1238020" y="2310436"/>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64" id="164"/>
          <p:cNvSpPr txBox="true"/>
          <p:nvPr/>
        </p:nvSpPr>
        <p:spPr>
          <a:xfrm>
            <a:off x="1175195" y="1830537"/>
            <a:ext cx="2723130" cy="368852"/>
          </a:xfrm>
          <a:prstGeom prst="rect">
            <a:avLst/>
          </a:prstGeom>
        </p:spPr>
        <p:txBody>
          <a:bodyPr anchor="t" rtlCol="false" vert="horz" tIns="45720" lIns="91440" bIns="45720" rIns="91440">
            <a:noAutofit/>
          </a:bodyPr>
          <a:lstStyle/>
          <a:p>
            <a:pPr algn="ctr" indent="0" marL="0">
              <a:lnSpc>
                <a:spcPct val="90000"/>
              </a:lnSpc>
              <a:spcBef>
                <a:spcPts val="1000"/>
              </a:spcBef>
              <a:defRPr/>
            </a:pPr>
            <a:r>
              <a:rPr lang="zh-CN" b="true" i="false" sz="1600" baseline="0" u="none" altLang="en-US">
                <a:solidFill>
                  <a:srgbClr val="FFFFFF"/>
                </a:solidFill>
                <a:latin typeface="华康圆体 Std W7"/>
                <a:ea typeface="华康圆体 Std W7"/>
              </a:rPr>
              <a:t>Definition</a:t>
            </a:r>
            <a:endParaRPr lang="en-US" sz="1100"/>
          </a:p>
        </p:txBody>
      </p:sp>
      <p:sp>
        <p:nvSpPr>
          <p:cNvPr name="TextBox 165" id="165"/>
          <p:cNvSpPr txBox="true"/>
          <p:nvPr/>
        </p:nvSpPr>
        <p:spPr>
          <a:xfrm>
            <a:off x="4670188" y="2486824"/>
            <a:ext cx="2723130" cy="19583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Cryptocurrencies have become crucial in modern finance, enabling peer-to-peer transactions without intermediaries. They offer advantages such as low transaction fees, increased accessibility for the unbanked, and a hedge against inflation and currency devaluation.</a:t>
            </a:r>
            <a:endParaRPr lang="en-US" sz="1100"/>
          </a:p>
        </p:txBody>
      </p:sp>
      <p:sp>
        <p:nvSpPr>
          <p:cNvPr name="AutoShape 166" id="166"/>
          <p:cNvSpPr/>
          <p:nvPr/>
        </p:nvSpPr>
        <p:spPr>
          <a:xfrm>
            <a:off x="4733013" y="2278410"/>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67" id="167"/>
          <p:cNvSpPr txBox="true"/>
          <p:nvPr/>
        </p:nvSpPr>
        <p:spPr>
          <a:xfrm>
            <a:off x="4670188" y="1798511"/>
            <a:ext cx="2723130" cy="368852"/>
          </a:xfrm>
          <a:prstGeom prst="rect">
            <a:avLst/>
          </a:prstGeom>
        </p:spPr>
        <p:txBody>
          <a:bodyPr anchor="t" rtlCol="false" vert="horz" tIns="45720" lIns="91440" bIns="45720" rIns="91440">
            <a:noAutofit/>
          </a:bodyPr>
          <a:lstStyle/>
          <a:p>
            <a:pPr algn="ctr" indent="0" marL="0">
              <a:lnSpc>
                <a:spcPct val="90000"/>
              </a:lnSpc>
              <a:spcBef>
                <a:spcPts val="1000"/>
              </a:spcBef>
              <a:defRPr/>
            </a:pPr>
            <a:r>
              <a:rPr lang="zh-CN" b="true" i="false" sz="1600" baseline="0" u="none" altLang="en-US">
                <a:solidFill>
                  <a:srgbClr val="FFFFFF"/>
                </a:solidFill>
                <a:latin typeface="华康圆体 Std W7"/>
                <a:ea typeface="华康圆体 Std W7"/>
              </a:rPr>
              <a:t>Importance in Modern Finance</a:t>
            </a:r>
            <a:endParaRPr lang="en-US" sz="1100"/>
          </a:p>
        </p:txBody>
      </p:sp>
      <p:sp>
        <p:nvSpPr>
          <p:cNvPr name="TextBox 168" id="168"/>
          <p:cNvSpPr txBox="true"/>
          <p:nvPr/>
        </p:nvSpPr>
        <p:spPr>
          <a:xfrm>
            <a:off x="8239826" y="2427274"/>
            <a:ext cx="2723130" cy="172169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Key features of cryptocurrencies include decentralization, transparency, anonymity, and security. These elements are core to their design, ensuring that users have control over their assets without relying on traditional banking systems.</a:t>
            </a:r>
            <a:endParaRPr lang="en-US" sz="1100"/>
          </a:p>
        </p:txBody>
      </p:sp>
      <p:sp>
        <p:nvSpPr>
          <p:cNvPr name="AutoShape 169" id="169"/>
          <p:cNvSpPr/>
          <p:nvPr/>
        </p:nvSpPr>
        <p:spPr>
          <a:xfrm>
            <a:off x="8302651" y="2218860"/>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70" id="170"/>
          <p:cNvSpPr txBox="true"/>
          <p:nvPr/>
        </p:nvSpPr>
        <p:spPr>
          <a:xfrm>
            <a:off x="8239826" y="1738961"/>
            <a:ext cx="2723130" cy="368852"/>
          </a:xfrm>
          <a:prstGeom prst="rect">
            <a:avLst/>
          </a:prstGeom>
        </p:spPr>
        <p:txBody>
          <a:bodyPr anchor="t" rtlCol="false" vert="horz" tIns="45720" lIns="91440" bIns="45720" rIns="91440">
            <a:noAutofit/>
          </a:bodyPr>
          <a:lstStyle/>
          <a:p>
            <a:pPr algn="ctr" indent="0" marL="0">
              <a:lnSpc>
                <a:spcPct val="90000"/>
              </a:lnSpc>
              <a:spcBef>
                <a:spcPts val="1000"/>
              </a:spcBef>
              <a:defRPr/>
            </a:pPr>
            <a:r>
              <a:rPr lang="zh-CN" b="true" i="false" sz="1600" baseline="0" u="none" altLang="en-US">
                <a:solidFill>
                  <a:srgbClr val="FFFFFF"/>
                </a:solidFill>
                <a:latin typeface="华康圆体 Std W7"/>
                <a:ea typeface="华康圆体 Std W7"/>
              </a:rPr>
              <a:t>Key Features</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53" presetClass="entr" presetSubtype="16" repeatCount="1000" spd="100%" accel="0%" decel="0%" fill="hold" nodeType="withEffect">
                                  <p:stCondLst>
                                    <p:cond delay="0"/>
                                  </p:stCondLst>
                                  <p:childTnLst>
                                    <p:anim calcmode="lin" valueType="num">
                                      <p:cBhvr>
                                        <p:cTn id="7" dur="1000" repeatCount="1000" spd="100%" accel="0%" decel="0%" fill="hold"/>
                                        <p:tgtEl>
                                          <p:spTgt spid="2"/>
                                        </p:tgtEl>
                                        <p:attrNameLst>
                                          <p:attrName>ppt_w</p:attrName>
                                        </p:attrNameLst>
                                      </p:cBhvr>
                                      <p:tavLst>
                                        <p:tav fmla="" tm="0">
                                          <p:val>
                                            <p:fltVal val="0.0"/>
                                          </p:val>
                                        </p:tav>
                                        <p:tav fmla="" tm="100000">
                                          <p:val>
                                            <p:strVal val="#ppt_w"/>
                                          </p:val>
                                        </p:tav>
                                      </p:tavLst>
                                    </p:anim>
                                    <p:anim calcmode="lin" valueType="num">
                                      <p:cBhvr>
                                        <p:cTn id="8" dur="1000" repeatCount="1000" spd="100%" accel="0%" decel="0%" fill="hold"/>
                                        <p:tgtEl>
                                          <p:spTgt spid="2"/>
                                        </p:tgtEl>
                                        <p:attrNameLst>
                                          <p:attrName>ppt_h</p:attrName>
                                        </p:attrNameLst>
                                      </p:cBhvr>
                                      <p:tavLst>
                                        <p:tav fmla="" tm="0">
                                          <p:val>
                                            <p:fltVal val="0.0"/>
                                          </p:val>
                                        </p:tav>
                                        <p:tav fmla="" tm="100000">
                                          <p:val>
                                            <p:strVal val="#ppt_h"/>
                                          </p:val>
                                        </p:tav>
                                      </p:tavLst>
                                    </p:anim>
                                    <p:animEffect filter="fade" transition="in">
                                      <p:cBhvr>
                                        <p:cTn id="9" dur="1000" repeatCount="1000" spd="100%" accel="0%" decel="0%"/>
                                        <p:tgtEl>
                                          <p:spTgt spid="2"/>
                                        </p:tgtEl>
                                      </p:cBhvr>
                                    </p:animEffect>
                                    <p:set>
                                      <p:cBhvr>
                                        <p:cTn id="6" dur="1" repeatCount="1000" spd="100%" accel="0%" decel="0%" fill="hold">
                                          <p:stCondLst>
                                            <p:cond delay="0"/>
                                          </p:stCondLst>
                                        </p:cTn>
                                        <p:tgtEl>
                                          <p:spTgt spid="2"/>
                                        </p:tgtEl>
                                        <p:attrNameLst>
                                          <p:attrName>style.visibility</p:attrName>
                                        </p:attrNameLst>
                                      </p:cBhvr>
                                      <p:to>
                                        <p:strVal val="visible"/>
                                      </p:to>
                                    </p:set>
                                  </p:childTnLst>
                                </p:cTn>
                              </p:par>
                              <p:par>
                                <p:cTn id="10" presetID="9" presetClass="entr" presetSubtype="0" repeatCount="1000" spd="100%" accel="0%" decel="0%" fill="hold" grpId="0" nodeType="withEffect">
                                  <p:stCondLst>
                                    <p:cond delay="0"/>
                                  </p:stCondLst>
                                  <p:childTnLst>
                                    <p:animEffect filter="dissolve" transition="in">
                                      <p:cBhvr>
                                        <p:cTn id="12" dur="1000" repeatCount="1000" spd="100%" accel="0%" decel="0%"/>
                                        <p:tgtEl>
                                          <p:spTgt spid="4"/>
                                        </p:tgtEl>
                                      </p:cBhvr>
                                    </p:animEffect>
                                    <p:set>
                                      <p:cBhvr>
                                        <p:cTn id="11" dur="1" repeatCount="1000" spd="100%" accel="0%" decel="0%" fill="hold">
                                          <p:stCondLst>
                                            <p:cond delay="0"/>
                                          </p:stCondLst>
                                        </p:cTn>
                                        <p:tgtEl>
                                          <p:spTgt spid="4"/>
                                        </p:tgtEl>
                                        <p:attrNameLst>
                                          <p:attrName>style.visibility</p:attrName>
                                        </p:attrNameLst>
                                      </p:cBhvr>
                                      <p:to>
                                        <p:strVal val="visible"/>
                                      </p:to>
                                    </p:set>
                                  </p:childTnLst>
                                </p:cTn>
                              </p:par>
                              <p:par>
                                <p:cTn id="13" presetID="9" presetClass="entr" presetSubtype="0" repeatCount="1000" spd="100%" accel="0%" decel="0%" fill="hold" grpId="0" nodeType="withEffect">
                                  <p:stCondLst>
                                    <p:cond delay="0"/>
                                  </p:stCondLst>
                                  <p:childTnLst>
                                    <p:animEffect filter="dissolve" transition="in">
                                      <p:cBhvr>
                                        <p:cTn id="15" dur="500" repeatCount="1000" spd="100%" accel="0%" decel="0%"/>
                                        <p:tgtEl>
                                          <p:spTgt spid="163"/>
                                        </p:tgtEl>
                                      </p:cBhvr>
                                    </p:animEffect>
                                    <p:set>
                                      <p:cBhvr>
                                        <p:cTn id="14" dur="1" repeatCount="1000" spd="100%" accel="0%" decel="0%" fill="hold">
                                          <p:stCondLst>
                                            <p:cond delay="0"/>
                                          </p:stCondLst>
                                        </p:cTn>
                                        <p:tgtEl>
                                          <p:spTgt spid="163"/>
                                        </p:tgtEl>
                                        <p:attrNameLst>
                                          <p:attrName>style.visibility</p:attrName>
                                        </p:attrNameLst>
                                      </p:cBhvr>
                                      <p:to>
                                        <p:strVal val="visible"/>
                                      </p:to>
                                    </p:set>
                                  </p:childTnLst>
                                </p:cTn>
                              </p:par>
                              <p:par>
                                <p:cTn id="16" presetID="9" presetClass="entr" presetSubtype="0" repeatCount="1000" spd="100%" accel="0%" decel="0%" fill="hold" grpId="0" nodeType="withEffect">
                                  <p:stCondLst>
                                    <p:cond delay="0"/>
                                  </p:stCondLst>
                                  <p:childTnLst>
                                    <p:animEffect filter="dissolve" transition="in">
                                      <p:cBhvr>
                                        <p:cTn id="18" dur="500" repeatCount="1000" spd="100%" accel="0%" decel="0%"/>
                                        <p:tgtEl>
                                          <p:spTgt spid="164"/>
                                        </p:tgtEl>
                                      </p:cBhvr>
                                    </p:animEffect>
                                    <p:set>
                                      <p:cBhvr>
                                        <p:cTn id="17" dur="1" repeatCount="1000" spd="100%" accel="0%" decel="0%" fill="hold">
                                          <p:stCondLst>
                                            <p:cond delay="0"/>
                                          </p:stCondLst>
                                        </p:cTn>
                                        <p:tgtEl>
                                          <p:spTgt spid="164"/>
                                        </p:tgtEl>
                                        <p:attrNameLst>
                                          <p:attrName>style.visibility</p:attrName>
                                        </p:attrNameLst>
                                      </p:cBhvr>
                                      <p:to>
                                        <p:strVal val="visible"/>
                                      </p:to>
                                    </p:set>
                                  </p:childTnLst>
                                </p:cTn>
                              </p:par>
                              <p:par>
                                <p:cTn id="19" presetID="22" presetClass="entr" presetSubtype="4" repeatCount="1000" spd="100%" accel="0%" decel="0%" fill="hold" grpId="0" nodeType="withEffect">
                                  <p:stCondLst>
                                    <p:cond delay="0"/>
                                  </p:stCondLst>
                                  <p:childTnLst>
                                    <p:animEffect filter="wipe(down)" transition="in">
                                      <p:cBhvr>
                                        <p:cTn id="21" dur="500" repeatCount="1000" spd="100%" accel="0%" decel="0%"/>
                                        <p:tgtEl>
                                          <p:spTgt spid="162"/>
                                        </p:tgtEl>
                                      </p:cBhvr>
                                    </p:animEffect>
                                    <p:set>
                                      <p:cBhvr>
                                        <p:cTn id="20" dur="1" repeatCount="1000" spd="100%" accel="0%" decel="0%" fill="hold">
                                          <p:stCondLst>
                                            <p:cond delay="0"/>
                                          </p:stCondLst>
                                        </p:cTn>
                                        <p:tgtEl>
                                          <p:spTgt spid="162"/>
                                        </p:tgtEl>
                                        <p:attrNameLst>
                                          <p:attrName>style.visibility</p:attrName>
                                        </p:attrNameLst>
                                      </p:cBhvr>
                                      <p:to>
                                        <p:strVal val="visible"/>
                                      </p:to>
                                    </p:set>
                                  </p:childTnLst>
                                </p:cTn>
                              </p:par>
                              <p:par>
                                <p:cTn id="22" presetID="9" presetClass="entr" presetSubtype="0" repeatCount="1000" spd="100%" accel="0%" decel="0%" fill="hold" grpId="0" nodeType="withEffect">
                                  <p:stCondLst>
                                    <p:cond delay="0"/>
                                  </p:stCondLst>
                                  <p:childTnLst>
                                    <p:animEffect filter="dissolve" transition="in">
                                      <p:cBhvr>
                                        <p:cTn id="24" dur="500" repeatCount="1000" spd="100%" accel="0%" decel="0%"/>
                                        <p:tgtEl>
                                          <p:spTgt spid="166"/>
                                        </p:tgtEl>
                                      </p:cBhvr>
                                    </p:animEffect>
                                    <p:set>
                                      <p:cBhvr>
                                        <p:cTn id="23" dur="1" repeatCount="1000" spd="100%" accel="0%" decel="0%" fill="hold">
                                          <p:stCondLst>
                                            <p:cond delay="0"/>
                                          </p:stCondLst>
                                        </p:cTn>
                                        <p:tgtEl>
                                          <p:spTgt spid="166"/>
                                        </p:tgtEl>
                                        <p:attrNameLst>
                                          <p:attrName>style.visibility</p:attrName>
                                        </p:attrNameLst>
                                      </p:cBhvr>
                                      <p:to>
                                        <p:strVal val="visible"/>
                                      </p:to>
                                    </p:set>
                                  </p:childTnLst>
                                </p:cTn>
                              </p:par>
                              <p:par>
                                <p:cTn id="25" presetID="9" presetClass="entr" presetSubtype="0" repeatCount="1000" spd="100%" accel="0%" decel="0%" fill="hold" grpId="0" nodeType="withEffect">
                                  <p:stCondLst>
                                    <p:cond delay="0"/>
                                  </p:stCondLst>
                                  <p:childTnLst>
                                    <p:animEffect filter="dissolve" transition="in">
                                      <p:cBhvr>
                                        <p:cTn id="27" dur="500" repeatCount="1000" spd="100%" accel="0%" decel="0%"/>
                                        <p:tgtEl>
                                          <p:spTgt spid="167"/>
                                        </p:tgtEl>
                                      </p:cBhvr>
                                    </p:animEffect>
                                    <p:set>
                                      <p:cBhvr>
                                        <p:cTn id="26" dur="1" repeatCount="1000" spd="100%" accel="0%" decel="0%" fill="hold">
                                          <p:stCondLst>
                                            <p:cond delay="0"/>
                                          </p:stCondLst>
                                        </p:cTn>
                                        <p:tgtEl>
                                          <p:spTgt spid="167"/>
                                        </p:tgtEl>
                                        <p:attrNameLst>
                                          <p:attrName>style.visibility</p:attrName>
                                        </p:attrNameLst>
                                      </p:cBhvr>
                                      <p:to>
                                        <p:strVal val="visible"/>
                                      </p:to>
                                    </p:set>
                                  </p:childTnLst>
                                </p:cTn>
                              </p:par>
                              <p:par>
                                <p:cTn id="28" presetID="22" presetClass="entr" presetSubtype="4" repeatCount="1000" spd="100%" accel="0%" decel="0%" fill="hold" grpId="0" nodeType="withEffect">
                                  <p:stCondLst>
                                    <p:cond delay="0"/>
                                  </p:stCondLst>
                                  <p:childTnLst>
                                    <p:animEffect filter="wipe(down)" transition="in">
                                      <p:cBhvr>
                                        <p:cTn id="30" dur="500" repeatCount="1000" spd="100%" accel="0%" decel="0%"/>
                                        <p:tgtEl>
                                          <p:spTgt spid="165"/>
                                        </p:tgtEl>
                                      </p:cBhvr>
                                    </p:animEffect>
                                    <p:set>
                                      <p:cBhvr>
                                        <p:cTn id="29" dur="1" repeatCount="1000" spd="100%" accel="0%" decel="0%" fill="hold">
                                          <p:stCondLst>
                                            <p:cond delay="0"/>
                                          </p:stCondLst>
                                        </p:cTn>
                                        <p:tgtEl>
                                          <p:spTgt spid="165"/>
                                        </p:tgtEl>
                                        <p:attrNameLst>
                                          <p:attrName>style.visibility</p:attrName>
                                        </p:attrNameLst>
                                      </p:cBhvr>
                                      <p:to>
                                        <p:strVal val="visible"/>
                                      </p:to>
                                    </p:set>
                                  </p:childTnLst>
                                </p:cTn>
                              </p:par>
                              <p:par>
                                <p:cTn id="31" presetID="9" presetClass="entr" presetSubtype="0" repeatCount="1000" spd="100%" accel="0%" decel="0%" fill="hold" grpId="0" nodeType="withEffect">
                                  <p:stCondLst>
                                    <p:cond delay="0"/>
                                  </p:stCondLst>
                                  <p:childTnLst>
                                    <p:animEffect filter="dissolve" transition="in">
                                      <p:cBhvr>
                                        <p:cTn id="33" dur="500" repeatCount="1000" spd="100%" accel="0%" decel="0%"/>
                                        <p:tgtEl>
                                          <p:spTgt spid="169"/>
                                        </p:tgtEl>
                                      </p:cBhvr>
                                    </p:animEffect>
                                    <p:set>
                                      <p:cBhvr>
                                        <p:cTn id="32" dur="1" repeatCount="1000" spd="100%" accel="0%" decel="0%" fill="hold">
                                          <p:stCondLst>
                                            <p:cond delay="0"/>
                                          </p:stCondLst>
                                        </p:cTn>
                                        <p:tgtEl>
                                          <p:spTgt spid="169"/>
                                        </p:tgtEl>
                                        <p:attrNameLst>
                                          <p:attrName>style.visibility</p:attrName>
                                        </p:attrNameLst>
                                      </p:cBhvr>
                                      <p:to>
                                        <p:strVal val="visible"/>
                                      </p:to>
                                    </p:set>
                                  </p:childTnLst>
                                </p:cTn>
                              </p:par>
                              <p:par>
                                <p:cTn id="34" presetID="9" presetClass="entr" presetSubtype="0" repeatCount="1000" spd="100%" accel="0%" decel="0%" fill="hold" grpId="0" nodeType="withEffect">
                                  <p:stCondLst>
                                    <p:cond delay="0"/>
                                  </p:stCondLst>
                                  <p:childTnLst>
                                    <p:animEffect filter="dissolve" transition="in">
                                      <p:cBhvr>
                                        <p:cTn id="36" dur="500" repeatCount="1000" spd="100%" accel="0%" decel="0%"/>
                                        <p:tgtEl>
                                          <p:spTgt spid="170"/>
                                        </p:tgtEl>
                                      </p:cBhvr>
                                    </p:animEffect>
                                    <p:set>
                                      <p:cBhvr>
                                        <p:cTn id="35" dur="1" repeatCount="1000" spd="100%" accel="0%" decel="0%" fill="hold">
                                          <p:stCondLst>
                                            <p:cond delay="0"/>
                                          </p:stCondLst>
                                        </p:cTn>
                                        <p:tgtEl>
                                          <p:spTgt spid="170"/>
                                        </p:tgtEl>
                                        <p:attrNameLst>
                                          <p:attrName>style.visibility</p:attrName>
                                        </p:attrNameLst>
                                      </p:cBhvr>
                                      <p:to>
                                        <p:strVal val="visible"/>
                                      </p:to>
                                    </p:set>
                                  </p:childTnLst>
                                </p:cTn>
                              </p:par>
                              <p:par>
                                <p:cTn id="37" presetID="22" presetClass="entr" presetSubtype="4" repeatCount="1000" spd="100%" accel="0%" decel="0%" fill="hold" grpId="0" nodeType="withEffect">
                                  <p:stCondLst>
                                    <p:cond delay="0"/>
                                  </p:stCondLst>
                                  <p:childTnLst>
                                    <p:animEffect filter="wipe(down)" transition="in">
                                      <p:cBhvr>
                                        <p:cTn id="39" dur="500" repeatCount="1000" spd="100%" accel="0%" decel="0%"/>
                                        <p:tgtEl>
                                          <p:spTgt spid="168"/>
                                        </p:tgtEl>
                                      </p:cBhvr>
                                    </p:animEffect>
                                    <p:set>
                                      <p:cBhvr>
                                        <p:cTn id="38" dur="1" repeatCount="1000" spd="100%" accel="0%" decel="0%"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162"/>
      <p:bldP grpId="0" spid="163" animBg="true"/>
      <p:bldP grpId="0" spid="164"/>
      <p:bldP grpId="0" spid="165"/>
      <p:bldP grpId="0" spid="166" animBg="true"/>
      <p:bldP grpId="0" spid="167"/>
      <p:bldP grpId="0" spid="168"/>
      <p:bldP grpId="0" spid="169" animBg="true"/>
      <p:bldP grpId="0" spid="170"/>
    </p:bldLst>
  </p:timing>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true">
            <a:off x="6168536" y="1694957"/>
            <a:ext cx="5872878" cy="4800600"/>
          </a:xfrm>
          <a:custGeom>
            <a:avLst/>
            <a:gdLst/>
            <a:ahLst/>
            <a:cxnLst/>
            <a:rect r="r" b="b" t="t" l="l"/>
            <a:pathLst>
              <a:path w="5872878" h="4800600" stroke="true" fill="norm" extrusionOk="true">
                <a:moveTo>
                  <a:pt x="4899657" y="2725315"/>
                </a:moveTo>
                <a:cubicBezTo>
                  <a:pt x="4362162" y="2725315"/>
                  <a:pt x="3926436" y="3161041"/>
                  <a:pt x="3926436" y="3698536"/>
                </a:cubicBezTo>
                <a:cubicBezTo>
                  <a:pt x="3926436" y="4236031"/>
                  <a:pt x="4362162" y="4671757"/>
                  <a:pt x="4899657" y="4671757"/>
                </a:cubicBezTo>
                <a:cubicBezTo>
                  <a:pt x="5437152" y="4671757"/>
                  <a:pt x="5872878" y="4236031"/>
                  <a:pt x="5872878" y="3698536"/>
                </a:cubicBezTo>
                <a:cubicBezTo>
                  <a:pt x="5872878" y="3161041"/>
                  <a:pt x="5437152" y="2725315"/>
                  <a:pt x="4899657" y="2725315"/>
                </a:cubicBezTo>
                <a:close/>
                <a:moveTo>
                  <a:pt x="2400301" y="0"/>
                </a:moveTo>
                <a:cubicBezTo>
                  <a:pt x="1074651" y="0"/>
                  <a:pt x="0" y="1074651"/>
                  <a:pt x="0" y="2400300"/>
                </a:cubicBezTo>
                <a:cubicBezTo>
                  <a:pt x="0" y="3725949"/>
                  <a:pt x="1074651" y="4800600"/>
                  <a:pt x="2400301" y="4800600"/>
                </a:cubicBezTo>
                <a:cubicBezTo>
                  <a:pt x="2980273" y="4800600"/>
                  <a:pt x="3512202" y="4594905"/>
                  <a:pt x="3927115" y="4252488"/>
                </a:cubicBezTo>
                <a:lnTo>
                  <a:pt x="3943803" y="4237322"/>
                </a:lnTo>
                <a:lnTo>
                  <a:pt x="3884198" y="4127509"/>
                </a:lnTo>
                <a:cubicBezTo>
                  <a:pt x="3828431" y="3995660"/>
                  <a:pt x="3797593" y="3850699"/>
                  <a:pt x="3797593" y="3698536"/>
                </a:cubicBezTo>
                <a:cubicBezTo>
                  <a:pt x="3797593" y="3127924"/>
                  <a:pt x="4231255" y="2658599"/>
                  <a:pt x="4786977" y="2602162"/>
                </a:cubicBezTo>
                <a:lnTo>
                  <a:pt x="4790417" y="2601988"/>
                </a:lnTo>
                <a:lnTo>
                  <a:pt x="4800602" y="2400300"/>
                </a:lnTo>
                <a:cubicBezTo>
                  <a:pt x="4800602" y="1074651"/>
                  <a:pt x="3725951" y="0"/>
                  <a:pt x="2400301" y="0"/>
                </a:cubicBezTo>
                <a:close/>
              </a:path>
            </a:pathLst>
          </a:custGeom>
          <a:blipFill>
            <a:blip r:embed="rId2"/>
            <a:stretch>
              <a:fillRect t="62" l="-12999" b="-62" r="-13357"/>
            </a:stretch>
          </a:blipFill>
          <a:ln cap="flat" cmpd="sng">
            <a:prstDash val="solid"/>
          </a:ln>
        </p:spPr>
        <p:txBody>
          <a:bodyPr vert="horz" rot="0" anchor="t" wrap="square" tIns="45720" lIns="91440" bIns="45720" rIns="91440">
            <a:noAutofit/>
          </a:bodyPr>
          <a:p>
            <a:pPr algn="ctr" marL="0"/>
          </a:p>
        </p:txBody>
      </p:sp>
      <p:pic>
        <p:nvPicPr>
          <p:cNvPr name="image2.png" id="3"/>
          <p:cNvPicPr>
            <a:picLocks noChangeAspect="true"/>
          </p:cNvPicPr>
          <p:nvPr/>
        </p:nvPicPr>
        <p:blipFill>
          <a:blip r:embed="rId3"/>
          <a:stretch>
            <a:fillRect t="0" l="0" b="0" r="0"/>
          </a:stretch>
        </p:blipFill>
        <p:spPr>
          <a:xfrm>
            <a:off x="-188359" y="-73353"/>
            <a:ext cx="2833350" cy="1885948"/>
          </a:xfrm>
          <a:prstGeom prst="rect">
            <a:avLst/>
          </a:prstGeom>
        </p:spPr>
      </p:pic>
      <p:sp>
        <p:nvSpPr>
          <p:cNvPr name="TextBox 4" id="4"/>
          <p:cNvSpPr txBox="true"/>
          <p:nvPr/>
        </p:nvSpPr>
        <p:spPr>
          <a:xfrm>
            <a:off x="355726" y="519559"/>
            <a:ext cx="9106044"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Popular Cryptocurrencies</a:t>
            </a:r>
            <a:endParaRPr lang="en-US" sz="1100"/>
          </a:p>
        </p:txBody>
      </p:sp>
      <p:sp>
        <p:nvSpPr>
          <p:cNvPr name="TextBox 5" id="5"/>
          <p:cNvSpPr txBox="true"/>
          <p:nvPr/>
        </p:nvSpPr>
        <p:spPr>
          <a:xfrm>
            <a:off x="638666" y="2357256"/>
            <a:ext cx="4298829" cy="1167692"/>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Monero is a privacy-focused cryptocurrency launched in 2014. Unlike Bitcoin and Ethereum, Monero emphasizes anonymity, employing techniques to obscure transaction details, making it a popular choice among users who value privacy.</a:t>
            </a:r>
            <a:endParaRPr lang="en-US" sz="1100"/>
          </a:p>
        </p:txBody>
      </p:sp>
      <p:sp>
        <p:nvSpPr>
          <p:cNvPr name="TextBox 6" id="6"/>
          <p:cNvSpPr txBox="true"/>
          <p:nvPr/>
        </p:nvSpPr>
        <p:spPr>
          <a:xfrm>
            <a:off x="638667" y="1846256"/>
            <a:ext cx="4298828"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Monero</a:t>
            </a:r>
            <a:endParaRPr lang="en-US" sz="1100"/>
          </a:p>
        </p:txBody>
      </p:sp>
      <p:sp>
        <p:nvSpPr>
          <p:cNvPr name="TextBox 7" id="7"/>
          <p:cNvSpPr txBox="true"/>
          <p:nvPr/>
        </p:nvSpPr>
        <p:spPr>
          <a:xfrm>
            <a:off x="638665" y="3979685"/>
            <a:ext cx="4298829" cy="1167692"/>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Ethereum, launched in 2015 by Vitalik Buterin, is notable for its smart contract functionality. It expands the potential use of cryptocurrencies beyond mere transactions, enabling developers to build decentralized applications (dApps).</a:t>
            </a:r>
            <a:endParaRPr lang="en-US" sz="1100"/>
          </a:p>
        </p:txBody>
      </p:sp>
      <p:sp>
        <p:nvSpPr>
          <p:cNvPr name="TextBox 8" id="8"/>
          <p:cNvSpPr txBox="true"/>
          <p:nvPr/>
        </p:nvSpPr>
        <p:spPr>
          <a:xfrm>
            <a:off x="638666" y="3509629"/>
            <a:ext cx="4298828"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Ethereum</a:t>
            </a:r>
            <a:endParaRPr lang="en-US" sz="1100"/>
          </a:p>
        </p:txBody>
      </p:sp>
      <p:sp>
        <p:nvSpPr>
          <p:cNvPr name="TextBox 9" id="9"/>
          <p:cNvSpPr txBox="true"/>
          <p:nvPr/>
        </p:nvSpPr>
        <p:spPr>
          <a:xfrm>
            <a:off x="638664" y="5756612"/>
            <a:ext cx="4298829" cy="1167692"/>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200" baseline="0" u="none" altLang="en-US">
                <a:solidFill>
                  <a:srgbClr val="FFFFFF">
                    <a:lumMod val="85000"/>
                  </a:srgbClr>
                </a:solidFill>
                <a:latin typeface="华康圆体 Std W7"/>
                <a:ea typeface="华康圆体 Std W7"/>
              </a:rPr>
              <a:t>Bitcoin is the first and most well-known cryptocurrency, created in 2009 by an anonymous entity known as Satoshi Nakamoto. It introduced the concept of a decentralized digital currency, allowing secure transactions via blockchain technology.</a:t>
            </a:r>
            <a:endParaRPr lang="en-US" sz="1100"/>
          </a:p>
        </p:txBody>
      </p:sp>
      <p:sp>
        <p:nvSpPr>
          <p:cNvPr name="TextBox 10" id="10"/>
          <p:cNvSpPr txBox="true"/>
          <p:nvPr/>
        </p:nvSpPr>
        <p:spPr>
          <a:xfrm>
            <a:off x="638665" y="5259260"/>
            <a:ext cx="4298828"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Bitcoin</a:t>
            </a:r>
            <a:endParaRPr lang="en-US" sz="1100"/>
          </a:p>
        </p:txBody>
      </p:sp>
      <p:sp>
        <p:nvSpPr>
          <p:cNvPr name="AutoShape 11" id="11"/>
          <p:cNvSpPr/>
          <p:nvPr/>
        </p:nvSpPr>
        <p:spPr>
          <a:xfrm>
            <a:off x="740300" y="2213014"/>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AutoShape 12" id="12"/>
          <p:cNvSpPr/>
          <p:nvPr/>
        </p:nvSpPr>
        <p:spPr>
          <a:xfrm>
            <a:off x="740300" y="3853519"/>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AutoShape 13" id="13"/>
          <p:cNvSpPr/>
          <p:nvPr/>
        </p:nvSpPr>
        <p:spPr>
          <a:xfrm>
            <a:off x="740299" y="5603150"/>
            <a:ext cx="1338765" cy="74908"/>
          </a:xfrm>
          <a:prstGeom prst="rect">
            <a:avLst/>
          </a:prstGeom>
          <a:solidFill>
            <a:srgbClr val="C857F7"/>
          </a:solidFill>
          <a:ln cap="flat" cmpd="sng">
            <a:prstDash val="solid"/>
          </a:ln>
        </p:spPr>
        <p:txBody>
          <a:bodyPr vert="horz" anchor="ctr" tIns="45720" lIns="91440" bIns="45720" rIns="91440">
            <a:normAutofit/>
          </a:bodyPr>
          <a:p>
            <a:pPr algn="ctr" marL="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9" presetClass="entr" presetSubtype="0" repeatCount="1000" spd="100%" accel="0%" decel="0%" fill="hold" grpId="0" nodeType="afterEffect">
                                  <p:stCondLst>
                                    <p:cond delay="0"/>
                                  </p:stCondLst>
                                  <p:childTnLst>
                                    <p:animEffect filter="dissolve" transition="in">
                                      <p:cBhvr>
                                        <p:cTn id="7" dur="500" repeatCount="1000" spd="100%" accel="0%" decel="0%"/>
                                        <p:tgtEl>
                                          <p:spTgt spid="4"/>
                                        </p:tgtEl>
                                      </p:cBhvr>
                                    </p:animEffect>
                                    <p:set>
                                      <p:cBhvr>
                                        <p:cTn id="6" dur="1" repeatCount="1000" spd="100%" accel="0%" decel="0%" fill="hold">
                                          <p:stCondLst>
                                            <p:cond delay="0"/>
                                          </p:stCondLst>
                                        </p:cTn>
                                        <p:tgtEl>
                                          <p:spTgt spid="4"/>
                                        </p:tgtEl>
                                        <p:attrNameLst>
                                          <p:attrName>style.visibility</p:attrName>
                                        </p:attrNameLst>
                                      </p:cBhvr>
                                      <p:to>
                                        <p:strVal val="visible"/>
                                      </p:to>
                                    </p:set>
                                  </p:childTnLst>
                                </p:cTn>
                              </p:par>
                              <p:par>
                                <p:cTn id="8" presetID="9" presetClass="entr" presetSubtype="0" repeatCount="1000" spd="100%" accel="0%" decel="0%" fill="hold" grpId="0" nodeType="withEffect">
                                  <p:stCondLst>
                                    <p:cond delay="0"/>
                                  </p:stCondLst>
                                  <p:childTnLst>
                                    <p:animEffect filter="dissolve" transition="in">
                                      <p:cBhvr>
                                        <p:cTn id="10" dur="500" repeatCount="1000" spd="100%" accel="0%" decel="0%"/>
                                        <p:tgtEl>
                                          <p:spTgt spid="11"/>
                                        </p:tgtEl>
                                      </p:cBhvr>
                                    </p:animEffect>
                                    <p:set>
                                      <p:cBhvr>
                                        <p:cTn id="9" dur="1" repeatCount="1000" spd="100%" accel="0%" decel="0%" fill="hold">
                                          <p:stCondLst>
                                            <p:cond delay="0"/>
                                          </p:stCondLst>
                                        </p:cTn>
                                        <p:tgtEl>
                                          <p:spTgt spid="11"/>
                                        </p:tgtEl>
                                        <p:attrNameLst>
                                          <p:attrName>style.visibility</p:attrName>
                                        </p:attrNameLst>
                                      </p:cBhvr>
                                      <p:to>
                                        <p:strVal val="visible"/>
                                      </p:to>
                                    </p:set>
                                  </p:childTnLst>
                                </p:cTn>
                              </p:par>
                              <p:par>
                                <p:cTn id="11" presetID="9" presetClass="entr" presetSubtype="0" repeatCount="1000" spd="100%" accel="0%" decel="0%" fill="hold" grpId="0" nodeType="withEffect">
                                  <p:stCondLst>
                                    <p:cond delay="0"/>
                                  </p:stCondLst>
                                  <p:childTnLst>
                                    <p:animEffect filter="dissolve" transition="in">
                                      <p:cBhvr>
                                        <p:cTn id="13" dur="500" repeatCount="1000" spd="100%" accel="0%" decel="0%"/>
                                        <p:tgtEl>
                                          <p:spTgt spid="12"/>
                                        </p:tgtEl>
                                      </p:cBhvr>
                                    </p:animEffect>
                                    <p:set>
                                      <p:cBhvr>
                                        <p:cTn id="12" dur="1" repeatCount="1000" spd="100%" accel="0%" decel="0%" fill="hold">
                                          <p:stCondLst>
                                            <p:cond delay="0"/>
                                          </p:stCondLst>
                                        </p:cTn>
                                        <p:tgtEl>
                                          <p:spTgt spid="12"/>
                                        </p:tgtEl>
                                        <p:attrNameLst>
                                          <p:attrName>style.visibility</p:attrName>
                                        </p:attrNameLst>
                                      </p:cBhvr>
                                      <p:to>
                                        <p:strVal val="visible"/>
                                      </p:to>
                                    </p:set>
                                  </p:childTnLst>
                                </p:cTn>
                              </p:par>
                              <p:par>
                                <p:cTn id="14" presetID="9" presetClass="entr" presetSubtype="0" repeatCount="1000" spd="100%" accel="0%" decel="0%" fill="hold" grpId="0" nodeType="withEffect">
                                  <p:stCondLst>
                                    <p:cond delay="0"/>
                                  </p:stCondLst>
                                  <p:childTnLst>
                                    <p:animEffect filter="dissolve" transition="in">
                                      <p:cBhvr>
                                        <p:cTn id="16" dur="500" repeatCount="1000" spd="100%" accel="0%" decel="0%"/>
                                        <p:tgtEl>
                                          <p:spTgt spid="13"/>
                                        </p:tgtEl>
                                      </p:cBhvr>
                                    </p:animEffect>
                                    <p:set>
                                      <p:cBhvr>
                                        <p:cTn id="15" dur="1" repeatCount="1000" spd="100%" accel="0%" decel="0%"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p:bldP grpId="0" spid="11" animBg="true"/>
      <p:bldP grpId="0" spid="12" animBg="true"/>
      <p:bldP grpId="0" spid="13" animBg="true"/>
    </p:bldLst>
  </p:timing>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02</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Understanding Bitcoin</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129365" y="12448"/>
            <a:ext cx="2833350" cy="1885948"/>
          </a:xfrm>
          <a:prstGeom prst="rect">
            <a:avLst/>
          </a:prstGeom>
        </p:spPr>
      </p:pic>
      <p:sp>
        <p:nvSpPr>
          <p:cNvPr name="TextBox 3" id="3"/>
          <p:cNvSpPr txBox="true"/>
          <p:nvPr/>
        </p:nvSpPr>
        <p:spPr>
          <a:xfrm>
            <a:off x="947396" y="581592"/>
            <a:ext cx="7083879" cy="725019"/>
          </a:xfrm>
          <a:prstGeom prst="rect">
            <a:avLst/>
          </a:prstGeom>
        </p:spPr>
        <p:txBody>
          <a:bodyPr anchor="t" rtlCol="false" vert="horz" tIns="45720" lIns="91440" bIns="45720" rIns="91440">
            <a:noAutofit/>
          </a:bodyPr>
          <a:lstStyle/>
          <a:p>
            <a:pPr algn="l" indent="0" marL="0">
              <a:lnSpc>
                <a:spcPct val="90000"/>
              </a:lnSpc>
              <a:spcBef>
                <a:spcPts val="1000"/>
              </a:spcBef>
              <a:defRPr/>
            </a:pPr>
            <a:r>
              <a:rPr lang="zh-CN" b="false" i="false" sz="2800" baseline="0" u="none" altLang="en-US">
                <a:solidFill>
                  <a:srgbClr val="FFFFFF"/>
                </a:solidFill>
                <a:latin typeface="华康圆体 Std W7"/>
                <a:ea typeface="华康圆体 Std W7"/>
              </a:rPr>
              <a:t>What is Bitcoin?</a:t>
            </a:r>
            <a:endParaRPr lang="en-US" sz="1100"/>
          </a:p>
        </p:txBody>
      </p:sp>
      <p:pic>
        <p:nvPicPr>
          <p:cNvPr name="image4.png" id="4"/>
          <p:cNvPicPr>
            <a:picLocks noChangeAspect="true"/>
          </p:cNvPicPr>
          <p:nvPr/>
        </p:nvPicPr>
        <p:blipFill>
          <a:blip r:embed="rId3"/>
          <a:srcRect b="36666" r="32667"/>
          <a:stretch>
            <a:fillRect t="0" l="0" b="0" r="0"/>
          </a:stretch>
        </p:blipFill>
        <p:spPr>
          <a:xfrm>
            <a:off x="5204139" y="2466854"/>
            <a:ext cx="6937375" cy="4343400"/>
          </a:xfrm>
          <a:prstGeom prst="rect">
            <a:avLst/>
          </a:prstGeom>
        </p:spPr>
      </p:pic>
      <p:grpSp>
        <p:nvGrpSpPr>
          <p:cNvPr name="Group 5" id="5"/>
          <p:cNvGrpSpPr/>
          <p:nvPr/>
        </p:nvGrpSpPr>
        <p:grpSpPr>
          <a:xfrm>
            <a:off x="335360" y="1125538"/>
            <a:ext cx="4797733" cy="4824536"/>
            <a:chOff x="479376" y="1196752"/>
            <a:chExt cx="4797733" cy="4824536"/>
          </a:xfrm>
        </p:grpSpPr>
        <p:cxnSp>
          <p:nvCxnSpPr>
            <p:cNvPr name="Connector 6" id="6"/>
            <p:cNvCxnSpPr/>
            <p:nvPr/>
          </p:nvCxnSpPr>
          <p:spPr>
            <a:xfrm flipV="true">
              <a:off x="1335248" y="1196752"/>
              <a:ext cx="3903168" cy="4824536"/>
            </a:xfrm>
            <a:prstGeom prst="straightConnector1">
              <a:avLst/>
            </a:prstGeom>
            <a:ln w="76200" cap="flat" cmpd="sng">
              <a:gradFill>
                <a:gsLst>
                  <a:gs pos="0">
                    <a:srgbClr val="4472C4">
                      <a:lumMod val="5000"/>
                      <a:lumOff val="95000"/>
                    </a:srgbClr>
                  </a:gs>
                  <a:gs pos="100000">
                    <a:srgbClr val="000000">
                      <a:lumMod val="60000"/>
                      <a:lumOff val="40000"/>
                    </a:srgbClr>
                  </a:gs>
                </a:gsLst>
                <a:lin ang="5400000"/>
              </a:gradFill>
              <a:prstDash val="solid"/>
              <a:tailEnd type="arrow"/>
            </a:ln>
          </p:spPr>
        </p:cxnSp>
        <p:sp>
          <p:nvSpPr>
            <p:cNvPr name="AutoShape 7" id="7"/>
            <p:cNvSpPr/>
            <p:nvPr/>
          </p:nvSpPr>
          <p:spPr>
            <a:xfrm rot="2165686">
              <a:off x="479376" y="4190452"/>
              <a:ext cx="3838111" cy="1535245"/>
            </a:xfrm>
            <a:prstGeom prst="ellipse">
              <a:avLst/>
            </a:prstGeom>
            <a:noFill/>
            <a:ln w="76200" cap="flat" cmpd="sng">
              <a:solidFill>
                <a:schemeClr val="accent3">
                  <a:alpha val="40000"/>
                </a:schemeClr>
              </a:solidFill>
              <a:prstDash val="solid"/>
            </a:ln>
          </p:spPr>
          <p:txBody>
            <a:bodyPr vert="horz" anchor="ctr" tIns="45720" lIns="91440" bIns="45720" rIns="91440">
              <a:normAutofit/>
            </a:bodyPr>
            <a:p>
              <a:pPr algn="ctr" marL="0"/>
            </a:p>
          </p:txBody>
        </p:sp>
        <p:sp>
          <p:nvSpPr>
            <p:cNvPr name="AutoShape 8" id="8"/>
            <p:cNvSpPr/>
            <p:nvPr/>
          </p:nvSpPr>
          <p:spPr>
            <a:xfrm rot="2165686">
              <a:off x="1639538" y="3293224"/>
              <a:ext cx="3054580" cy="1221834"/>
            </a:xfrm>
            <a:prstGeom prst="ellipse">
              <a:avLst/>
            </a:prstGeom>
            <a:noFill/>
            <a:ln w="76200" cap="flat" cmpd="sng">
              <a:solidFill>
                <a:schemeClr val="accent1">
                  <a:alpha val="70000"/>
                </a:schemeClr>
              </a:solidFill>
              <a:prstDash val="solid"/>
            </a:ln>
          </p:spPr>
          <p:txBody>
            <a:bodyPr vert="horz" anchor="ctr" tIns="45720" lIns="91440" bIns="45720" rIns="91440">
              <a:normAutofit/>
            </a:bodyPr>
            <a:p>
              <a:pPr algn="ctr" marL="0"/>
            </a:p>
          </p:txBody>
        </p:sp>
        <p:sp>
          <p:nvSpPr>
            <p:cNvPr name="AutoShape 9" id="9"/>
            <p:cNvSpPr/>
            <p:nvPr/>
          </p:nvSpPr>
          <p:spPr>
            <a:xfrm rot="2165686">
              <a:off x="2667601" y="2600768"/>
              <a:ext cx="2394960" cy="957985"/>
            </a:xfrm>
            <a:prstGeom prst="ellipse">
              <a:avLst/>
            </a:prstGeom>
            <a:noFill/>
            <a:ln w="76200" cap="flat" cmpd="sng">
              <a:solidFill>
                <a:schemeClr val="accent3">
                  <a:alpha val="85000"/>
                </a:schemeClr>
              </a:solidFill>
              <a:prstDash val="solid"/>
            </a:ln>
          </p:spPr>
          <p:txBody>
            <a:bodyPr vert="horz" anchor="ctr" tIns="45720" lIns="91440" bIns="45720" rIns="91440">
              <a:normAutofit/>
            </a:bodyPr>
            <a:p>
              <a:pPr algn="ctr" marL="0"/>
            </a:p>
          </p:txBody>
        </p:sp>
        <p:sp>
          <p:nvSpPr>
            <p:cNvPr name="AutoShape 10" id="10"/>
            <p:cNvSpPr/>
            <p:nvPr/>
          </p:nvSpPr>
          <p:spPr>
            <a:xfrm rot="2165686">
              <a:off x="3306387" y="1914116"/>
              <a:ext cx="1970722" cy="788288"/>
            </a:xfrm>
            <a:prstGeom prst="ellipse">
              <a:avLst/>
            </a:prstGeom>
            <a:noFill/>
            <a:ln w="76200" cap="flat" cmpd="sng">
              <a:solidFill>
                <a:schemeClr val="accent1">
                  <a:alpha val="85000"/>
                </a:schemeClr>
              </a:solidFill>
              <a:prstDash val="solid"/>
            </a:ln>
          </p:spPr>
          <p:txBody>
            <a:bodyPr vert="horz" anchor="ctr" tIns="45720" lIns="91440" bIns="45720" rIns="91440">
              <a:normAutofit/>
            </a:bodyPr>
            <a:p>
              <a:pPr algn="ctr" marL="0"/>
            </a:p>
          </p:txBody>
        </p:sp>
      </p:grpSp>
      <p:sp>
        <p:nvSpPr>
          <p:cNvPr name="Freeform 11" id="11"/>
          <p:cNvSpPr/>
          <p:nvPr/>
        </p:nvSpPr>
        <p:spPr>
          <a:xfrm>
            <a:off x="5606566" y="3864922"/>
            <a:ext cx="686484" cy="468444"/>
          </a:xfrm>
          <a:custGeom>
            <a:avLst/>
            <a:gdLst/>
            <a:ahLst/>
            <a:cxnLst/>
            <a:rect r="r" b="b" t="t" l="l"/>
            <a:pathLst>
              <a:path w="607639" h="414642" stroke="true" fill="norm" extrusionOk="true">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3"/>
          </a:solidFill>
        </p:spPr>
        <p:txBody>
          <a:bodyPr vert="horz" anchor="ctr" tIns="45720" lIns="91440" bIns="45720" rIns="91440">
            <a:normAutofit/>
          </a:bodyPr>
          <a:p>
            <a:pPr algn="ctr" marL="0"/>
          </a:p>
        </p:txBody>
      </p:sp>
      <p:cxnSp>
        <p:nvCxnSpPr>
          <p:cNvPr name="Connector 12" id="12"/>
          <p:cNvCxnSpPr/>
          <p:nvPr/>
        </p:nvCxnSpPr>
        <p:spPr>
          <a:xfrm>
            <a:off x="5606566" y="3624956"/>
            <a:ext cx="5796386" cy="0"/>
          </a:xfrm>
          <a:prstGeom prst="line">
            <a:avLst/>
          </a:prstGeom>
          <a:ln w="3175" cap="rnd" cmpd="sng">
            <a:solidFill>
              <a:srgbClr val="FFFFFF">
                <a:lumMod val="85000"/>
              </a:srgbClr>
            </a:solidFill>
            <a:prstDash val="solid"/>
          </a:ln>
        </p:spPr>
      </p:cxnSp>
      <p:sp>
        <p:nvSpPr>
          <p:cNvPr name="Freeform 13" id="13"/>
          <p:cNvSpPr/>
          <p:nvPr/>
        </p:nvSpPr>
        <p:spPr>
          <a:xfrm>
            <a:off x="5655055" y="1252648"/>
            <a:ext cx="686484" cy="468444"/>
          </a:xfrm>
          <a:custGeom>
            <a:avLst/>
            <a:gdLst/>
            <a:ahLst/>
            <a:cxnLst/>
            <a:rect r="r" b="b" t="t" l="l"/>
            <a:pathLst>
              <a:path w="607639" h="414642" stroke="true" fill="norm" extrusionOk="true">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accent1"/>
          </a:solidFill>
        </p:spPr>
        <p:txBody>
          <a:bodyPr vert="horz" anchor="ctr" tIns="45720" lIns="91440" bIns="45720" rIns="91440">
            <a:normAutofit/>
          </a:bodyPr>
          <a:p>
            <a:pPr algn="ctr" marL="0"/>
          </a:p>
        </p:txBody>
      </p:sp>
      <p:sp>
        <p:nvSpPr>
          <p:cNvPr name="TextBox 14" id="14"/>
          <p:cNvSpPr txBox="true"/>
          <p:nvPr/>
        </p:nvSpPr>
        <p:spPr>
          <a:xfrm>
            <a:off x="6558809" y="2111557"/>
            <a:ext cx="4228036"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Bitcoin's primary use case is as a digital currency for online transactions and remittances. Additionally, it serves as a store of value, often referred to as "digital gold," attracting investors for long-term holds.</a:t>
            </a:r>
            <a:endParaRPr lang="en-US" sz="1100"/>
          </a:p>
        </p:txBody>
      </p:sp>
      <p:sp>
        <p:nvSpPr>
          <p:cNvPr name="AutoShape 15" id="15"/>
          <p:cNvSpPr/>
          <p:nvPr/>
        </p:nvSpPr>
        <p:spPr>
          <a:xfrm>
            <a:off x="6621635" y="1874591"/>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6" id="16"/>
          <p:cNvSpPr txBox="true"/>
          <p:nvPr/>
        </p:nvSpPr>
        <p:spPr>
          <a:xfrm>
            <a:off x="6558809" y="1399267"/>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Use Cases</a:t>
            </a:r>
            <a:endParaRPr lang="en-US" sz="1100"/>
          </a:p>
        </p:txBody>
      </p:sp>
      <p:sp>
        <p:nvSpPr>
          <p:cNvPr name="TextBox 17" id="17"/>
          <p:cNvSpPr txBox="true"/>
          <p:nvPr/>
        </p:nvSpPr>
        <p:spPr>
          <a:xfrm>
            <a:off x="6539657" y="4727696"/>
            <a:ext cx="4228036" cy="1346907"/>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Bitcoin was introduced as a whitepaper by Satoshi Nakamoto in 2008, and the first transaction took place in 2009. It emerged as a response to the 2008 financial crisis, aiming to create a peer-to-peer electronic cash system.</a:t>
            </a:r>
            <a:endParaRPr lang="en-US" sz="1100"/>
          </a:p>
        </p:txBody>
      </p:sp>
      <p:sp>
        <p:nvSpPr>
          <p:cNvPr name="AutoShape 18" id="18"/>
          <p:cNvSpPr/>
          <p:nvPr/>
        </p:nvSpPr>
        <p:spPr>
          <a:xfrm>
            <a:off x="6602483" y="4490730"/>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9" id="19"/>
          <p:cNvSpPr txBox="true"/>
          <p:nvPr/>
        </p:nvSpPr>
        <p:spPr>
          <a:xfrm>
            <a:off x="6539657" y="4015406"/>
            <a:ext cx="4228036"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History and Origin</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4.png" id="2"/>
          <p:cNvPicPr>
            <a:picLocks noChangeAspect="true"/>
          </p:cNvPicPr>
          <p:nvPr/>
        </p:nvPicPr>
        <p:blipFill>
          <a:blip r:embed="rId2"/>
          <a:srcRect b="36666" r="32667"/>
          <a:stretch>
            <a:fillRect t="0" l="0" b="0" r="0"/>
          </a:stretch>
        </p:blipFill>
        <p:spPr>
          <a:xfrm>
            <a:off x="5254625" y="2523290"/>
            <a:ext cx="6937375" cy="4343400"/>
          </a:xfrm>
          <a:prstGeom prst="rect">
            <a:avLst/>
          </a:prstGeom>
        </p:spPr>
      </p:pic>
      <p:cxnSp>
        <p:nvCxnSpPr>
          <p:cNvPr name="Connector 3" id="3"/>
          <p:cNvCxnSpPr/>
          <p:nvPr/>
        </p:nvCxnSpPr>
        <p:spPr>
          <a:xfrm flipV="true">
            <a:off x="0" y="3192766"/>
            <a:ext cx="12192000" cy="59961"/>
          </a:xfrm>
          <a:prstGeom prst="line">
            <a:avLst/>
          </a:prstGeom>
          <a:ln w="6350" cap="flat" cmpd="sng">
            <a:solidFill>
              <a:srgbClr val="C857F7"/>
            </a:solidFill>
            <a:prstDash val="solid"/>
          </a:ln>
        </p:spPr>
      </p:cxnSp>
      <p:sp>
        <p:nvSpPr>
          <p:cNvPr name="AutoShape 4" id="4"/>
          <p:cNvSpPr/>
          <p:nvPr/>
        </p:nvSpPr>
        <p:spPr>
          <a:xfrm>
            <a:off x="2232402" y="2952299"/>
            <a:ext cx="600856" cy="600856"/>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AutoShape 5" id="5"/>
          <p:cNvSpPr/>
          <p:nvPr/>
        </p:nvSpPr>
        <p:spPr>
          <a:xfrm>
            <a:off x="5800061" y="2952299"/>
            <a:ext cx="600856" cy="600856"/>
          </a:xfrm>
          <a:prstGeom prst="ellipse">
            <a:avLst/>
          </a:prstGeom>
          <a:solidFill>
            <a:srgbClr val="C857F7"/>
          </a:solidFill>
          <a:ln cap="flat" cmpd="sng">
            <a:prstDash val="solid"/>
          </a:ln>
        </p:spPr>
        <p:txBody>
          <a:bodyPr vert="horz" anchor="ctr" tIns="45720" lIns="91440" bIns="45720" rIns="91440">
            <a:normAutofit/>
          </a:bodyPr>
          <a:p>
            <a:pPr algn="ctr" marL="0"/>
          </a:p>
        </p:txBody>
      </p:sp>
      <p:sp>
        <p:nvSpPr>
          <p:cNvPr name="AutoShape 6" id="6"/>
          <p:cNvSpPr/>
          <p:nvPr/>
        </p:nvSpPr>
        <p:spPr>
          <a:xfrm>
            <a:off x="9292769" y="2952299"/>
            <a:ext cx="600856" cy="600856"/>
          </a:xfrm>
          <a:prstGeom prst="ellipse">
            <a:avLst/>
          </a:prstGeom>
          <a:solidFill>
            <a:srgbClr val="C857F7"/>
          </a:solidFill>
          <a:ln cap="flat" cmpd="sng">
            <a:prstDash val="solid"/>
          </a:ln>
        </p:spPr>
        <p:txBody>
          <a:bodyPr vert="horz" anchor="ctr" tIns="45720" lIns="91440" bIns="45720" rIns="91440">
            <a:normAutofit/>
          </a:bodyPr>
          <a:p>
            <a:pPr algn="ctr" marL="0"/>
          </a:p>
        </p:txBody>
      </p:sp>
      <p:pic>
        <p:nvPicPr>
          <p:cNvPr name="image7.jpeg" id="7"/>
          <p:cNvPicPr>
            <a:picLocks noChangeAspect="true"/>
          </p:cNvPicPr>
          <p:nvPr/>
        </p:nvPicPr>
        <p:blipFill>
          <a:blip r:embed="rId3"/>
          <a:srcRect t="1303" b="1303"/>
          <a:stretch>
            <a:fillRect t="0" l="0" b="0" r="0"/>
          </a:stretch>
        </p:blipFill>
        <p:spPr>
          <a:xfrm>
            <a:off x="1625803" y="925016"/>
            <a:ext cx="1867706" cy="1819032"/>
          </a:xfrm>
          <a:prstGeom prst="rect">
            <a:avLst/>
          </a:prstGeom>
        </p:spPr>
      </p:pic>
      <p:pic>
        <p:nvPicPr>
          <p:cNvPr name="image8.jpeg" id="8"/>
          <p:cNvPicPr>
            <a:picLocks noChangeAspect="true"/>
          </p:cNvPicPr>
          <p:nvPr/>
        </p:nvPicPr>
        <p:blipFill>
          <a:blip r:embed="rId4"/>
          <a:srcRect t="2103" b="2103"/>
          <a:stretch>
            <a:fillRect t="0" l="0" b="0" r="0"/>
          </a:stretch>
        </p:blipFill>
        <p:spPr>
          <a:xfrm>
            <a:off x="5131048" y="925016"/>
            <a:ext cx="1898908" cy="1819032"/>
          </a:xfrm>
          <a:prstGeom prst="rect">
            <a:avLst/>
          </a:prstGeom>
        </p:spPr>
      </p:pic>
      <p:pic>
        <p:nvPicPr>
          <p:cNvPr name="image9.jpeg" id="9"/>
          <p:cNvPicPr>
            <a:picLocks noChangeAspect="true"/>
          </p:cNvPicPr>
          <p:nvPr/>
        </p:nvPicPr>
        <p:blipFill>
          <a:blip r:embed="rId5"/>
          <a:srcRect t="489" b="489"/>
          <a:stretch>
            <a:fillRect t="0" l="0" b="0" r="0"/>
          </a:stretch>
        </p:blipFill>
        <p:spPr>
          <a:xfrm>
            <a:off x="8628146" y="879290"/>
            <a:ext cx="1837032" cy="1819032"/>
          </a:xfrm>
          <a:prstGeom prst="rect">
            <a:avLst/>
          </a:prstGeom>
        </p:spPr>
      </p:pic>
      <p:sp>
        <p:nvSpPr>
          <p:cNvPr name="TextBox 10" id="10"/>
          <p:cNvSpPr txBox="true"/>
          <p:nvPr/>
        </p:nvSpPr>
        <p:spPr>
          <a:xfrm>
            <a:off x="1464756" y="4544275"/>
            <a:ext cx="2867295" cy="235839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Bitcoin transactions involve transferring value from one user to another through a digital wallet. Each transaction is verified by network nodes through cryptography and recorded in the blockchain, ensuring transparency and security.</a:t>
            </a:r>
            <a:endParaRPr lang="en-US" sz="1100"/>
          </a:p>
        </p:txBody>
      </p:sp>
      <p:sp>
        <p:nvSpPr>
          <p:cNvPr name="AutoShape 11" id="11"/>
          <p:cNvSpPr/>
          <p:nvPr/>
        </p:nvSpPr>
        <p:spPr>
          <a:xfrm>
            <a:off x="1527582" y="4417749"/>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2" id="12"/>
          <p:cNvSpPr txBox="true"/>
          <p:nvPr/>
        </p:nvSpPr>
        <p:spPr>
          <a:xfrm>
            <a:off x="1868410" y="335831"/>
            <a:ext cx="8455179" cy="559669"/>
          </a:xfrm>
          <a:prstGeom prst="rect">
            <a:avLst/>
          </a:prstGeom>
        </p:spPr>
        <p:txBody>
          <a:bodyPr anchor="t" rtlCol="false" vert="horz" tIns="45720" lIns="91440" bIns="45720" rIns="91440">
            <a:noAutofit/>
          </a:bodyPr>
          <a:lstStyle/>
          <a:p>
            <a:pPr algn="ctr" indent="0" marL="0">
              <a:lnSpc>
                <a:spcPct val="90000"/>
              </a:lnSpc>
              <a:spcBef>
                <a:spcPts val="1000"/>
              </a:spcBef>
              <a:defRPr/>
            </a:pPr>
            <a:r>
              <a:rPr lang="zh-CN" b="false" i="false" sz="2800" baseline="0" u="none" altLang="en-US">
                <a:solidFill>
                  <a:srgbClr val="FFFFFF"/>
                </a:solidFill>
                <a:latin typeface="华康圆体 Std W7"/>
                <a:ea typeface="华康圆体 Std W7"/>
              </a:rPr>
              <a:t>Bitcoin Transactions</a:t>
            </a:r>
            <a:endParaRPr lang="en-US" sz="1100"/>
          </a:p>
        </p:txBody>
      </p:sp>
      <p:sp>
        <p:nvSpPr>
          <p:cNvPr name="TextBox 13" id="13"/>
          <p:cNvSpPr txBox="true"/>
          <p:nvPr/>
        </p:nvSpPr>
        <p:spPr>
          <a:xfrm>
            <a:off x="5254625" y="4544275"/>
            <a:ext cx="2859995" cy="235839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The double spending problem occurs when a digital currency can be spent more than once. Bitcoin solves this through its distributed ledger, where every transaction is validated by multiple network participants, preventing fraud.</a:t>
            </a:r>
            <a:endParaRPr lang="en-US" sz="1100"/>
          </a:p>
        </p:txBody>
      </p:sp>
      <p:sp>
        <p:nvSpPr>
          <p:cNvPr name="AutoShape 14" id="14"/>
          <p:cNvSpPr/>
          <p:nvPr/>
        </p:nvSpPr>
        <p:spPr>
          <a:xfrm>
            <a:off x="5317451" y="4417749"/>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TextBox 15" id="15"/>
          <p:cNvSpPr txBox="true"/>
          <p:nvPr/>
        </p:nvSpPr>
        <p:spPr>
          <a:xfrm>
            <a:off x="8759978" y="4594258"/>
            <a:ext cx="2859995" cy="2034540"/>
          </a:xfrm>
          <a:prstGeom prst="rect">
            <a:avLst/>
          </a:prstGeom>
        </p:spPr>
        <p:txBody>
          <a:bodyPr anchor="t" rtlCol="false" vert="horz" tIns="45720" lIns="91440" bIns="45720" rIns="91440">
            <a:spAutoFit/>
          </a:bodyPr>
          <a:lstStyle/>
          <a:p>
            <a:pPr algn="l" indent="0" marL="0">
              <a:lnSpc>
                <a:spcPct val="150000"/>
              </a:lnSpc>
              <a:spcBef>
                <a:spcPts val="1000"/>
              </a:spcBef>
              <a:defRPr/>
            </a:pPr>
            <a:r>
              <a:rPr lang="zh-CN" b="true" i="false" sz="1400" baseline="0" u="none" altLang="en-US">
                <a:solidFill>
                  <a:srgbClr val="FFFFFF">
                    <a:lumMod val="85000"/>
                  </a:srgbClr>
                </a:solidFill>
                <a:latin typeface="华康圆体 Std W7"/>
                <a:ea typeface="华康圆体 Std W7"/>
              </a:rPr>
              <a:t>The blockchain is the backbone of Bitcoin, serving as a public ledger that records all transactions. Its decentralized nature ensures that no single entity can control it, enhancing security and trustworthiness.</a:t>
            </a:r>
            <a:endParaRPr lang="en-US" sz="1100"/>
          </a:p>
        </p:txBody>
      </p:sp>
      <p:sp>
        <p:nvSpPr>
          <p:cNvPr name="AutoShape 16" id="16"/>
          <p:cNvSpPr/>
          <p:nvPr/>
        </p:nvSpPr>
        <p:spPr>
          <a:xfrm>
            <a:off x="8822804" y="4467732"/>
            <a:ext cx="1409640" cy="74908"/>
          </a:xfrm>
          <a:prstGeom prst="rect">
            <a:avLst/>
          </a:prstGeom>
          <a:solidFill>
            <a:srgbClr val="C857F7"/>
          </a:solidFill>
          <a:ln cap="flat" cmpd="sng">
            <a:prstDash val="solid"/>
          </a:ln>
        </p:spPr>
        <p:txBody>
          <a:bodyPr vert="horz" anchor="ctr" tIns="45720" lIns="91440" bIns="45720" rIns="91440">
            <a:normAutofit/>
          </a:bodyPr>
          <a:p>
            <a:pPr algn="ctr" marL="0"/>
          </a:p>
        </p:txBody>
      </p:sp>
      <p:sp>
        <p:nvSpPr>
          <p:cNvPr name="Freeform 17" id="17"/>
          <p:cNvSpPr/>
          <p:nvPr/>
        </p:nvSpPr>
        <p:spPr>
          <a:xfrm>
            <a:off x="2327134" y="3044883"/>
            <a:ext cx="411392" cy="415686"/>
          </a:xfrm>
          <a:custGeom>
            <a:avLst/>
            <a:gdLst/>
            <a:ahLst/>
            <a:cxnLst/>
            <a:rect r="r" b="b" t="t" l="l"/>
            <a:pathLst>
              <a:path w="306" h="309" stroke="true" fill="norm" extrusionOk="true">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rgbClr val="FFFFFF"/>
          </a:solidFill>
        </p:spPr>
        <p:txBody>
          <a:bodyPr vert="horz" anchor="ctr" tIns="45720" lIns="91440" bIns="45720" rIns="91440">
            <a:normAutofit/>
          </a:bodyPr>
          <a:p>
            <a:pPr algn="ctr" marL="0"/>
          </a:p>
        </p:txBody>
      </p:sp>
      <p:sp>
        <p:nvSpPr>
          <p:cNvPr name="Freeform 18" id="18"/>
          <p:cNvSpPr/>
          <p:nvPr/>
        </p:nvSpPr>
        <p:spPr>
          <a:xfrm>
            <a:off x="5933492" y="3081298"/>
            <a:ext cx="325014" cy="388992"/>
          </a:xfrm>
          <a:custGeom>
            <a:avLst/>
            <a:gdLst/>
            <a:ahLst/>
            <a:cxnLst/>
            <a:rect r="r" b="b" t="t" l="l"/>
            <a:pathLst>
              <a:path w="449768" h="538305" stroke="true" fill="norm" extrusionOk="true">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FFFFFF"/>
          </a:solidFill>
        </p:spPr>
        <p:txBody>
          <a:bodyPr vert="horz" anchor="ctr" tIns="45720" lIns="91440" bIns="45720" rIns="91440">
            <a:normAutofit/>
          </a:bodyPr>
          <a:p>
            <a:pPr algn="ctr" marL="0"/>
          </a:p>
        </p:txBody>
      </p:sp>
      <p:sp>
        <p:nvSpPr>
          <p:cNvPr name="Freeform 19" id="19"/>
          <p:cNvSpPr/>
          <p:nvPr/>
        </p:nvSpPr>
        <p:spPr>
          <a:xfrm>
            <a:off x="9427147" y="3025365"/>
            <a:ext cx="397959" cy="409440"/>
          </a:xfrm>
          <a:custGeom>
            <a:avLst/>
            <a:gdLst/>
            <a:ahLst/>
            <a:cxnLst/>
            <a:rect r="r" b="b" t="t" l="l"/>
            <a:pathLst>
              <a:path w="88" h="90" stroke="true" fill="norm" extrusionOk="true">
                <a:moveTo>
                  <a:pt x="26" y="68"/>
                </a:moveTo>
                <a:cubicBezTo>
                  <a:pt x="8" y="86"/>
                  <a:pt x="8" y="86"/>
                  <a:pt x="8" y="86"/>
                </a:cubicBezTo>
                <a:cubicBezTo>
                  <a:pt x="6" y="89"/>
                  <a:pt x="3" y="90"/>
                  <a:pt x="1" y="89"/>
                </a:cubicBezTo>
                <a:cubicBezTo>
                  <a:pt x="0" y="88"/>
                  <a:pt x="1" y="84"/>
                  <a:pt x="4" y="82"/>
                </a:cubicBezTo>
                <a:cubicBezTo>
                  <a:pt x="21" y="64"/>
                  <a:pt x="21" y="64"/>
                  <a:pt x="21" y="64"/>
                </a:cubicBezTo>
                <a:cubicBezTo>
                  <a:pt x="0" y="44"/>
                  <a:pt x="0" y="44"/>
                  <a:pt x="0" y="44"/>
                </a:cubicBezTo>
                <a:cubicBezTo>
                  <a:pt x="3" y="41"/>
                  <a:pt x="13" y="41"/>
                  <a:pt x="23" y="44"/>
                </a:cubicBezTo>
                <a:cubicBezTo>
                  <a:pt x="54" y="16"/>
                  <a:pt x="54" y="16"/>
                  <a:pt x="54" y="16"/>
                </a:cubicBezTo>
                <a:cubicBezTo>
                  <a:pt x="49" y="12"/>
                  <a:pt x="49" y="12"/>
                  <a:pt x="49" y="12"/>
                </a:cubicBezTo>
                <a:cubicBezTo>
                  <a:pt x="47" y="9"/>
                  <a:pt x="47" y="5"/>
                  <a:pt x="49" y="3"/>
                </a:cubicBezTo>
                <a:cubicBezTo>
                  <a:pt x="52" y="0"/>
                  <a:pt x="56" y="0"/>
                  <a:pt x="58" y="2"/>
                </a:cubicBezTo>
                <a:cubicBezTo>
                  <a:pt x="86" y="29"/>
                  <a:pt x="86" y="29"/>
                  <a:pt x="86" y="29"/>
                </a:cubicBezTo>
                <a:cubicBezTo>
                  <a:pt x="88" y="31"/>
                  <a:pt x="88" y="35"/>
                  <a:pt x="86" y="38"/>
                </a:cubicBezTo>
                <a:cubicBezTo>
                  <a:pt x="83" y="40"/>
                  <a:pt x="79" y="41"/>
                  <a:pt x="77" y="38"/>
                </a:cubicBezTo>
                <a:cubicBezTo>
                  <a:pt x="72" y="34"/>
                  <a:pt x="72" y="34"/>
                  <a:pt x="72" y="34"/>
                </a:cubicBezTo>
                <a:cubicBezTo>
                  <a:pt x="45" y="66"/>
                  <a:pt x="45" y="66"/>
                  <a:pt x="45" y="66"/>
                </a:cubicBezTo>
                <a:cubicBezTo>
                  <a:pt x="49" y="76"/>
                  <a:pt x="49" y="86"/>
                  <a:pt x="46" y="88"/>
                </a:cubicBezTo>
                <a:lnTo>
                  <a:pt x="26" y="68"/>
                </a:lnTo>
                <a:close/>
                <a:moveTo>
                  <a:pt x="55" y="31"/>
                </a:moveTo>
                <a:cubicBezTo>
                  <a:pt x="57" y="30"/>
                  <a:pt x="57" y="28"/>
                  <a:pt x="55" y="26"/>
                </a:cubicBezTo>
                <a:cubicBezTo>
                  <a:pt x="55" y="26"/>
                  <a:pt x="55" y="26"/>
                  <a:pt x="55" y="26"/>
                </a:cubicBezTo>
                <a:cubicBezTo>
                  <a:pt x="54" y="25"/>
                  <a:pt x="52" y="25"/>
                  <a:pt x="51" y="26"/>
                </a:cubicBezTo>
                <a:cubicBezTo>
                  <a:pt x="32" y="43"/>
                  <a:pt x="32" y="43"/>
                  <a:pt x="32" y="43"/>
                </a:cubicBezTo>
                <a:cubicBezTo>
                  <a:pt x="31" y="45"/>
                  <a:pt x="31" y="47"/>
                  <a:pt x="32" y="48"/>
                </a:cubicBezTo>
                <a:cubicBezTo>
                  <a:pt x="32" y="48"/>
                  <a:pt x="32" y="48"/>
                  <a:pt x="32" y="48"/>
                </a:cubicBezTo>
                <a:cubicBezTo>
                  <a:pt x="33" y="49"/>
                  <a:pt x="35" y="49"/>
                  <a:pt x="37" y="48"/>
                </a:cubicBezTo>
                <a:lnTo>
                  <a:pt x="55" y="31"/>
                </a:lnTo>
                <a:close/>
              </a:path>
            </a:pathLst>
          </a:custGeom>
          <a:solidFill>
            <a:srgbClr val="FFFFFF"/>
          </a:solidFill>
        </p:spPr>
        <p:txBody>
          <a:bodyPr vert="horz" anchor="ctr" tIns="45720" lIns="91440" bIns="45720" rIns="91440">
            <a:normAutofit/>
          </a:bodyPr>
          <a:p>
            <a:pPr algn="ctr" marL="0"/>
          </a:p>
        </p:txBody>
      </p:sp>
      <p:sp>
        <p:nvSpPr>
          <p:cNvPr name="TextBox 20" id="20"/>
          <p:cNvSpPr txBox="true"/>
          <p:nvPr/>
        </p:nvSpPr>
        <p:spPr>
          <a:xfrm>
            <a:off x="1464756" y="3938456"/>
            <a:ext cx="2867295"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How Transactions Work</a:t>
            </a:r>
            <a:endParaRPr lang="en-US" sz="1100"/>
          </a:p>
        </p:txBody>
      </p:sp>
      <p:sp>
        <p:nvSpPr>
          <p:cNvPr name="TextBox 21" id="21"/>
          <p:cNvSpPr txBox="true"/>
          <p:nvPr/>
        </p:nvSpPr>
        <p:spPr>
          <a:xfrm>
            <a:off x="5254625" y="3938456"/>
            <a:ext cx="2859995"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Double Spending Problem</a:t>
            </a:r>
            <a:endParaRPr lang="en-US" sz="1100"/>
          </a:p>
        </p:txBody>
      </p:sp>
      <p:sp>
        <p:nvSpPr>
          <p:cNvPr name="TextBox 22" id="22"/>
          <p:cNvSpPr txBox="true"/>
          <p:nvPr/>
        </p:nvSpPr>
        <p:spPr>
          <a:xfrm>
            <a:off x="8759978" y="3988439"/>
            <a:ext cx="2859995" cy="313932"/>
          </a:xfrm>
          <a:prstGeom prst="rect">
            <a:avLst/>
          </a:prstGeom>
        </p:spPr>
        <p:txBody>
          <a:bodyPr anchor="b" rtlCol="false" vert="horz" tIns="45720" lIns="91440" bIns="45720" rIns="91440">
            <a:spAutoFit/>
          </a:bodyPr>
          <a:lstStyle/>
          <a:p>
            <a:pPr algn="l" indent="0" marL="0">
              <a:lnSpc>
                <a:spcPct val="90000"/>
              </a:lnSpc>
              <a:spcBef>
                <a:spcPts val="1000"/>
              </a:spcBef>
              <a:defRPr/>
            </a:pPr>
            <a:r>
              <a:rPr lang="zh-CN" b="true" i="false" sz="1600" baseline="0" u="none" altLang="en-US">
                <a:solidFill>
                  <a:srgbClr val="FFFFFF"/>
                </a:solidFill>
                <a:latin typeface="华康圆体 Std W7"/>
                <a:ea typeface="华康圆体 Std W7"/>
              </a:rPr>
              <a:t>Role of Blockchain</a:t>
            </a:r>
            <a:endParaRPr lang="en-US" sz="1100"/>
          </a:p>
        </p:txBody>
      </p:sp>
    </p:spTree>
  </p:cSld>
  <p:clrMapOvr>
    <a:masterClrMapping/>
  </p:clrMapOvr>
  <p:timing>
    <p:tnLst>
      <p:par>
        <p:cTn id="1" dur="indefinite" repeatCount="1000" spd="100%" accel="0%" decel="0%" restart="never" nodeType="tmRoot">
          <p:childTnLst>
            <p:seq concurrent="true" nextAc="seek">
              <p:cTn id="2" dur="indefinite" repeatCount="1000" spd="100%" accel="0%" decel="0%" nodeType="mainSeq">
                <p:childTnLst>
                  <p:par>
                    <p:cTn id="3" repeatCount="1000" spd="100%" accel="0%" decel="0%" fill="hold">
                      <p:stCondLst>
                        <p:cond delay="indefinite"/>
                        <p:cond evt="onBegin" delay="0">
                          <p:tn val="2"/>
                        </p:cond>
                      </p:stCondLst>
                      <p:childTnLst>
                        <p:par>
                          <p:cTn id="4" repeatCount="1000" spd="100%" accel="0%" decel="0%" fill="hold">
                            <p:stCondLst>
                              <p:cond delay="0"/>
                            </p:stCondLst>
                            <p:childTnLst>
                              <p:par>
                                <p:cTn id="5" presetID="9" presetClass="entr" presetSubtype="0" repeatCount="1000" spd="100%" accel="0%" decel="0%" fill="hold" grpId="0" nodeType="withEffect">
                                  <p:stCondLst>
                                    <p:cond delay="0"/>
                                  </p:stCondLst>
                                  <p:childTnLst>
                                    <p:animEffect filter="dissolve" transition="in">
                                      <p:cBhvr>
                                        <p:cTn id="7" dur="500" repeatCount="1000" spd="100%" accel="0%" decel="0%"/>
                                        <p:tgtEl>
                                          <p:spTgt spid="12"/>
                                        </p:tgtEl>
                                      </p:cBhvr>
                                    </p:animEffect>
                                    <p:set>
                                      <p:cBhvr>
                                        <p:cTn id="6" dur="1" repeatCount="1000" spd="100%" accel="0%" decel="0%" fill="hold">
                                          <p:stCondLst>
                                            <p:cond delay="0"/>
                                          </p:stCondLst>
                                        </p:cTn>
                                        <p:tgtEl>
                                          <p:spTgt spid="12"/>
                                        </p:tgtEl>
                                        <p:attrNameLst>
                                          <p:attrName>style.visibility</p:attrName>
                                        </p:attrNameLst>
                                      </p:cBhvr>
                                      <p:to>
                                        <p:strVal val="visible"/>
                                      </p:to>
                                    </p:set>
                                  </p:childTnLst>
                                </p:cTn>
                              </p:par>
                            </p:childTnLst>
                          </p:cTn>
                        </p:par>
                        <p:par>
                          <p:cTn id="8" repeatCount="1000" spd="100%" accel="0%" decel="0%" fill="hold">
                            <p:stCondLst>
                              <p:cond delay="500"/>
                            </p:stCondLst>
                            <p:childTnLst>
                              <p:par>
                                <p:cTn id="9" presetID="22" presetClass="entr" presetSubtype="8" repeatCount="1000" spd="100%" accel="0%" decel="0%" fill="hold" nodeType="afterEffect">
                                  <p:stCondLst>
                                    <p:cond delay="0"/>
                                  </p:stCondLst>
                                  <p:childTnLst>
                                    <p:animEffect filter="wipe(left)" transition="in">
                                      <p:cBhvr>
                                        <p:cTn id="11" dur="500" repeatCount="1000" spd="100%" accel="0%" decel="0%"/>
                                        <p:tgtEl>
                                          <p:spTgt spid="3"/>
                                        </p:tgtEl>
                                      </p:cBhvr>
                                    </p:animEffect>
                                    <p:set>
                                      <p:cBhvr>
                                        <p:cTn id="10" dur="1" repeatCount="1000" spd="100%" accel="0%" decel="0%" fill="hold">
                                          <p:stCondLst>
                                            <p:cond delay="0"/>
                                          </p:stCondLst>
                                        </p:cTn>
                                        <p:tgtEl>
                                          <p:spTgt spid="3"/>
                                        </p:tgtEl>
                                        <p:attrNameLst>
                                          <p:attrName>style.visibility</p:attrName>
                                        </p:attrNameLst>
                                      </p:cBhvr>
                                      <p:to>
                                        <p:strVal val="visible"/>
                                      </p:to>
                                    </p:set>
                                  </p:childTnLst>
                                </p:cTn>
                              </p:par>
                            </p:childTnLst>
                          </p:cTn>
                        </p:par>
                        <p:par>
                          <p:cTn id="12" repeatCount="1000" spd="100%" accel="0%" decel="0%" fill="hold">
                            <p:stCondLst>
                              <p:cond delay="1000"/>
                            </p:stCondLst>
                            <p:childTnLst>
                              <p:par>
                                <p:cTn id="13" presetID="22" presetClass="entr" presetSubtype="8" repeatCount="1000" spd="100%" accel="0%" decel="0%" fill="hold" grpId="0" nodeType="afterEffect">
                                  <p:stCondLst>
                                    <p:cond delay="0"/>
                                  </p:stCondLst>
                                  <p:childTnLst>
                                    <p:animEffect filter="wipe(left)" transition="in">
                                      <p:cBhvr>
                                        <p:cTn id="15" dur="500" repeatCount="1000" spd="100%" accel="0%" decel="0%"/>
                                        <p:tgtEl>
                                          <p:spTgt spid="4"/>
                                        </p:tgtEl>
                                      </p:cBhvr>
                                    </p:animEffect>
                                    <p:set>
                                      <p:cBhvr>
                                        <p:cTn id="14" dur="1" repeatCount="1000" spd="100%" accel="0%" decel="0%" fill="hold">
                                          <p:stCondLst>
                                            <p:cond delay="0"/>
                                          </p:stCondLst>
                                        </p:cTn>
                                        <p:tgtEl>
                                          <p:spTgt spid="4"/>
                                        </p:tgtEl>
                                        <p:attrNameLst>
                                          <p:attrName>style.visibility</p:attrName>
                                        </p:attrNameLst>
                                      </p:cBhvr>
                                      <p:to>
                                        <p:strVal val="visible"/>
                                      </p:to>
                                    </p:set>
                                  </p:childTnLst>
                                </p:cTn>
                              </p:par>
                              <p:par>
                                <p:cTn id="16" presetID="22" presetClass="entr" presetSubtype="8" repeatCount="1000" spd="100%" accel="0%" decel="0%" fill="hold" grpId="0" nodeType="withEffect">
                                  <p:stCondLst>
                                    <p:cond delay="0"/>
                                  </p:stCondLst>
                                  <p:childTnLst>
                                    <p:animEffect filter="wipe(left)" transition="in">
                                      <p:cBhvr>
                                        <p:cTn id="18" dur="500" repeatCount="1000" spd="100%" accel="0%" decel="0%"/>
                                        <p:tgtEl>
                                          <p:spTgt spid="17"/>
                                        </p:tgtEl>
                                      </p:cBhvr>
                                    </p:animEffect>
                                    <p:set>
                                      <p:cBhvr>
                                        <p:cTn id="17" dur="1" repeatCount="1000" spd="100%" accel="0%" decel="0%" fill="hold">
                                          <p:stCondLst>
                                            <p:cond delay="0"/>
                                          </p:stCondLst>
                                        </p:cTn>
                                        <p:tgtEl>
                                          <p:spTgt spid="17"/>
                                        </p:tgtEl>
                                        <p:attrNameLst>
                                          <p:attrName>style.visibility</p:attrName>
                                        </p:attrNameLst>
                                      </p:cBhvr>
                                      <p:to>
                                        <p:strVal val="visible"/>
                                      </p:to>
                                    </p:set>
                                  </p:childTnLst>
                                </p:cTn>
                              </p:par>
                              <p:par>
                                <p:cTn id="19" presetID="9" presetClass="entr" presetSubtype="0" repeatCount="1000" spd="100%" accel="0%" decel="0%" fill="hold" nodeType="withEffect">
                                  <p:stCondLst>
                                    <p:cond delay="0"/>
                                  </p:stCondLst>
                                  <p:childTnLst>
                                    <p:animEffect filter="dissolve" transition="in">
                                      <p:cBhvr>
                                        <p:cTn id="21" dur="500" repeatCount="1000" spd="100%" accel="0%" decel="0%"/>
                                        <p:tgtEl>
                                          <p:spTgt spid="7"/>
                                        </p:tgtEl>
                                      </p:cBhvr>
                                    </p:animEffect>
                                    <p:set>
                                      <p:cBhvr>
                                        <p:cTn id="20" dur="1" repeatCount="1000" spd="100%" accel="0%" decel="0%" fill="hold">
                                          <p:stCondLst>
                                            <p:cond delay="0"/>
                                          </p:stCondLst>
                                        </p:cTn>
                                        <p:tgtEl>
                                          <p:spTgt spid="7"/>
                                        </p:tgtEl>
                                        <p:attrNameLst>
                                          <p:attrName>style.visibility</p:attrName>
                                        </p:attrNameLst>
                                      </p:cBhvr>
                                      <p:to>
                                        <p:strVal val="visible"/>
                                      </p:to>
                                    </p:set>
                                  </p:childTnLst>
                                </p:cTn>
                              </p:par>
                              <p:par>
                                <p:cTn id="22" presetID="9" presetClass="entr" presetSubtype="0" repeatCount="1000" spd="100%" accel="0%" decel="0%" fill="hold" grpId="0" nodeType="withEffect">
                                  <p:stCondLst>
                                    <p:cond delay="0"/>
                                  </p:stCondLst>
                                  <p:childTnLst>
                                    <p:animEffect filter="dissolve" transition="in">
                                      <p:cBhvr>
                                        <p:cTn id="24" dur="500" repeatCount="1000" spd="100%" accel="0%" decel="0%"/>
                                        <p:tgtEl>
                                          <p:spTgt spid="11"/>
                                        </p:tgtEl>
                                      </p:cBhvr>
                                    </p:animEffect>
                                    <p:set>
                                      <p:cBhvr>
                                        <p:cTn id="23" dur="1" repeatCount="1000" spd="100%" accel="0%" decel="0%" fill="hold">
                                          <p:stCondLst>
                                            <p:cond delay="0"/>
                                          </p:stCondLst>
                                        </p:cTn>
                                        <p:tgtEl>
                                          <p:spTgt spid="11"/>
                                        </p:tgtEl>
                                        <p:attrNameLst>
                                          <p:attrName>style.visibility</p:attrName>
                                        </p:attrNameLst>
                                      </p:cBhvr>
                                      <p:to>
                                        <p:strVal val="visible"/>
                                      </p:to>
                                    </p:set>
                                  </p:childTnLst>
                                </p:cTn>
                              </p:par>
                              <p:par>
                                <p:cTn id="25" presetID="9" presetClass="entr" presetSubtype="0" repeatCount="1000" spd="100%" accel="0%" decel="0%" fill="hold" grpId="0" nodeType="withEffect">
                                  <p:stCondLst>
                                    <p:cond delay="0"/>
                                  </p:stCondLst>
                                  <p:childTnLst>
                                    <p:animEffect filter="dissolve" transition="in">
                                      <p:cBhvr>
                                        <p:cTn id="27" dur="500" repeatCount="1000" spd="100%" accel="0%" decel="0%"/>
                                        <p:tgtEl>
                                          <p:spTgt spid="20"/>
                                        </p:tgtEl>
                                      </p:cBhvr>
                                    </p:animEffect>
                                    <p:set>
                                      <p:cBhvr>
                                        <p:cTn id="26" dur="1" repeatCount="1000" spd="100%" accel="0%" decel="0%" fill="hold">
                                          <p:stCondLst>
                                            <p:cond delay="0"/>
                                          </p:stCondLst>
                                        </p:cTn>
                                        <p:tgtEl>
                                          <p:spTgt spid="20"/>
                                        </p:tgtEl>
                                        <p:attrNameLst>
                                          <p:attrName>style.visibility</p:attrName>
                                        </p:attrNameLst>
                                      </p:cBhvr>
                                      <p:to>
                                        <p:strVal val="visible"/>
                                      </p:to>
                                    </p:set>
                                  </p:childTnLst>
                                </p:cTn>
                              </p:par>
                              <p:par>
                                <p:cTn id="28" presetID="22" presetClass="entr" presetSubtype="4" repeatCount="1000" spd="100%" accel="0%" decel="0%" fill="hold" grpId="0" nodeType="withEffect">
                                  <p:stCondLst>
                                    <p:cond delay="0"/>
                                  </p:stCondLst>
                                  <p:childTnLst>
                                    <p:animEffect filter="wipe(down)" transition="in">
                                      <p:cBhvr>
                                        <p:cTn id="30" dur="500" repeatCount="1000" spd="100%" accel="0%" decel="0%"/>
                                        <p:tgtEl>
                                          <p:spTgt spid="10"/>
                                        </p:tgtEl>
                                      </p:cBhvr>
                                    </p:animEffect>
                                    <p:set>
                                      <p:cBhvr>
                                        <p:cTn id="29" dur="1" repeatCount="1000" spd="100%" accel="0%" decel="0%" fill="hold">
                                          <p:stCondLst>
                                            <p:cond delay="0"/>
                                          </p:stCondLst>
                                        </p:cTn>
                                        <p:tgtEl>
                                          <p:spTgt spid="10"/>
                                        </p:tgtEl>
                                        <p:attrNameLst>
                                          <p:attrName>style.visibility</p:attrName>
                                        </p:attrNameLst>
                                      </p:cBhvr>
                                      <p:to>
                                        <p:strVal val="visible"/>
                                      </p:to>
                                    </p:set>
                                  </p:childTnLst>
                                </p:cTn>
                              </p:par>
                              <p:par>
                                <p:cTn id="31" presetID="22" presetClass="entr" presetSubtype="8" repeatCount="1000" spd="100%" accel="0%" decel="0%" fill="hold" grpId="0" nodeType="withEffect">
                                  <p:stCondLst>
                                    <p:cond delay="0"/>
                                  </p:stCondLst>
                                  <p:childTnLst>
                                    <p:animEffect filter="wipe(left)" transition="in">
                                      <p:cBhvr>
                                        <p:cTn id="33" dur="500" repeatCount="1000" spd="100%" accel="0%" decel="0%"/>
                                        <p:tgtEl>
                                          <p:spTgt spid="5"/>
                                        </p:tgtEl>
                                      </p:cBhvr>
                                    </p:animEffect>
                                    <p:set>
                                      <p:cBhvr>
                                        <p:cTn id="32" dur="1" repeatCount="1000" spd="100%" accel="0%" decel="0%" fill="hold">
                                          <p:stCondLst>
                                            <p:cond delay="0"/>
                                          </p:stCondLst>
                                        </p:cTn>
                                        <p:tgtEl>
                                          <p:spTgt spid="5"/>
                                        </p:tgtEl>
                                        <p:attrNameLst>
                                          <p:attrName>style.visibility</p:attrName>
                                        </p:attrNameLst>
                                      </p:cBhvr>
                                      <p:to>
                                        <p:strVal val="visible"/>
                                      </p:to>
                                    </p:set>
                                  </p:childTnLst>
                                </p:cTn>
                              </p:par>
                              <p:par>
                                <p:cTn id="34" presetID="22" presetClass="entr" presetSubtype="8" repeatCount="1000" spd="100%" accel="0%" decel="0%" fill="hold" grpId="0" nodeType="withEffect">
                                  <p:stCondLst>
                                    <p:cond delay="0"/>
                                  </p:stCondLst>
                                  <p:childTnLst>
                                    <p:animEffect filter="wipe(left)" transition="in">
                                      <p:cBhvr>
                                        <p:cTn id="36" dur="500" repeatCount="1000" spd="100%" accel="0%" decel="0%"/>
                                        <p:tgtEl>
                                          <p:spTgt spid="18"/>
                                        </p:tgtEl>
                                      </p:cBhvr>
                                    </p:animEffect>
                                    <p:set>
                                      <p:cBhvr>
                                        <p:cTn id="35" dur="1" repeatCount="1000" spd="100%" accel="0%" decel="0%" fill="hold">
                                          <p:stCondLst>
                                            <p:cond delay="0"/>
                                          </p:stCondLst>
                                        </p:cTn>
                                        <p:tgtEl>
                                          <p:spTgt spid="18"/>
                                        </p:tgtEl>
                                        <p:attrNameLst>
                                          <p:attrName>style.visibility</p:attrName>
                                        </p:attrNameLst>
                                      </p:cBhvr>
                                      <p:to>
                                        <p:strVal val="visible"/>
                                      </p:to>
                                    </p:set>
                                  </p:childTnLst>
                                </p:cTn>
                              </p:par>
                              <p:par>
                                <p:cTn id="37" presetID="9" presetClass="entr" presetSubtype="0" repeatCount="1000" spd="100%" accel="0%" decel="0%" fill="hold" nodeType="withEffect">
                                  <p:stCondLst>
                                    <p:cond delay="0"/>
                                  </p:stCondLst>
                                  <p:childTnLst>
                                    <p:animEffect filter="dissolve" transition="in">
                                      <p:cBhvr>
                                        <p:cTn id="39" dur="500" repeatCount="1000" spd="100%" accel="0%" decel="0%"/>
                                        <p:tgtEl>
                                          <p:spTgt spid="8"/>
                                        </p:tgtEl>
                                      </p:cBhvr>
                                    </p:animEffect>
                                    <p:set>
                                      <p:cBhvr>
                                        <p:cTn id="38" dur="1" repeatCount="1000" spd="100%" accel="0%" decel="0%" fill="hold">
                                          <p:stCondLst>
                                            <p:cond delay="0"/>
                                          </p:stCondLst>
                                        </p:cTn>
                                        <p:tgtEl>
                                          <p:spTgt spid="8"/>
                                        </p:tgtEl>
                                        <p:attrNameLst>
                                          <p:attrName>style.visibility</p:attrName>
                                        </p:attrNameLst>
                                      </p:cBhvr>
                                      <p:to>
                                        <p:strVal val="visible"/>
                                      </p:to>
                                    </p:set>
                                  </p:childTnLst>
                                </p:cTn>
                              </p:par>
                              <p:par>
                                <p:cTn id="40" presetID="9" presetClass="entr" presetSubtype="0" repeatCount="1000" spd="100%" accel="0%" decel="0%" fill="hold" grpId="0" nodeType="withEffect">
                                  <p:stCondLst>
                                    <p:cond delay="0"/>
                                  </p:stCondLst>
                                  <p:childTnLst>
                                    <p:animEffect filter="dissolve" transition="in">
                                      <p:cBhvr>
                                        <p:cTn id="42" dur="500" repeatCount="1000" spd="100%" accel="0%" decel="0%"/>
                                        <p:tgtEl>
                                          <p:spTgt spid="14"/>
                                        </p:tgtEl>
                                      </p:cBhvr>
                                    </p:animEffect>
                                    <p:set>
                                      <p:cBhvr>
                                        <p:cTn id="41" dur="1" repeatCount="1000" spd="100%" accel="0%" decel="0%" fill="hold">
                                          <p:stCondLst>
                                            <p:cond delay="0"/>
                                          </p:stCondLst>
                                        </p:cTn>
                                        <p:tgtEl>
                                          <p:spTgt spid="14"/>
                                        </p:tgtEl>
                                        <p:attrNameLst>
                                          <p:attrName>style.visibility</p:attrName>
                                        </p:attrNameLst>
                                      </p:cBhvr>
                                      <p:to>
                                        <p:strVal val="visible"/>
                                      </p:to>
                                    </p:set>
                                  </p:childTnLst>
                                </p:cTn>
                              </p:par>
                              <p:par>
                                <p:cTn id="43" presetID="9" presetClass="entr" presetSubtype="0" repeatCount="1000" spd="100%" accel="0%" decel="0%" fill="hold" grpId="0" nodeType="withEffect">
                                  <p:stCondLst>
                                    <p:cond delay="0"/>
                                  </p:stCondLst>
                                  <p:childTnLst>
                                    <p:animEffect filter="dissolve" transition="in">
                                      <p:cBhvr>
                                        <p:cTn id="45" dur="500" repeatCount="1000" spd="100%" accel="0%" decel="0%"/>
                                        <p:tgtEl>
                                          <p:spTgt spid="21"/>
                                        </p:tgtEl>
                                      </p:cBhvr>
                                    </p:animEffect>
                                    <p:set>
                                      <p:cBhvr>
                                        <p:cTn id="44" dur="1" repeatCount="1000" spd="100%" accel="0%" decel="0%" fill="hold">
                                          <p:stCondLst>
                                            <p:cond delay="0"/>
                                          </p:stCondLst>
                                        </p:cTn>
                                        <p:tgtEl>
                                          <p:spTgt spid="21"/>
                                        </p:tgtEl>
                                        <p:attrNameLst>
                                          <p:attrName>style.visibility</p:attrName>
                                        </p:attrNameLst>
                                      </p:cBhvr>
                                      <p:to>
                                        <p:strVal val="visible"/>
                                      </p:to>
                                    </p:set>
                                  </p:childTnLst>
                                </p:cTn>
                              </p:par>
                              <p:par>
                                <p:cTn id="46" presetID="22" presetClass="entr" presetSubtype="4" repeatCount="1000" spd="100%" accel="0%" decel="0%" fill="hold" grpId="0" nodeType="withEffect">
                                  <p:stCondLst>
                                    <p:cond delay="0"/>
                                  </p:stCondLst>
                                  <p:childTnLst>
                                    <p:animEffect filter="wipe(down)" transition="in">
                                      <p:cBhvr>
                                        <p:cTn id="48" dur="500" repeatCount="1000" spd="100%" accel="0%" decel="0%"/>
                                        <p:tgtEl>
                                          <p:spTgt spid="13"/>
                                        </p:tgtEl>
                                      </p:cBhvr>
                                    </p:animEffect>
                                    <p:set>
                                      <p:cBhvr>
                                        <p:cTn id="47" dur="1" repeatCount="1000" spd="100%" accel="0%" decel="0%" fill="hold">
                                          <p:stCondLst>
                                            <p:cond delay="0"/>
                                          </p:stCondLst>
                                        </p:cTn>
                                        <p:tgtEl>
                                          <p:spTgt spid="13"/>
                                        </p:tgtEl>
                                        <p:attrNameLst>
                                          <p:attrName>style.visibility</p:attrName>
                                        </p:attrNameLst>
                                      </p:cBhvr>
                                      <p:to>
                                        <p:strVal val="visible"/>
                                      </p:to>
                                    </p:set>
                                  </p:childTnLst>
                                </p:cTn>
                              </p:par>
                              <p:par>
                                <p:cTn id="49" presetID="22" presetClass="entr" presetSubtype="8" repeatCount="1000" spd="100%" accel="0%" decel="0%" fill="hold" grpId="0" nodeType="withEffect">
                                  <p:stCondLst>
                                    <p:cond delay="0"/>
                                  </p:stCondLst>
                                  <p:childTnLst>
                                    <p:animEffect filter="wipe(left)" transition="in">
                                      <p:cBhvr>
                                        <p:cTn id="51" dur="500" repeatCount="1000" spd="100%" accel="0%" decel="0%"/>
                                        <p:tgtEl>
                                          <p:spTgt spid="6"/>
                                        </p:tgtEl>
                                      </p:cBhvr>
                                    </p:animEffect>
                                    <p:set>
                                      <p:cBhvr>
                                        <p:cTn id="50" dur="1" repeatCount="1000" spd="100%" accel="0%" decel="0%" fill="hold">
                                          <p:stCondLst>
                                            <p:cond delay="0"/>
                                          </p:stCondLst>
                                        </p:cTn>
                                        <p:tgtEl>
                                          <p:spTgt spid="6"/>
                                        </p:tgtEl>
                                        <p:attrNameLst>
                                          <p:attrName>style.visibility</p:attrName>
                                        </p:attrNameLst>
                                      </p:cBhvr>
                                      <p:to>
                                        <p:strVal val="visible"/>
                                      </p:to>
                                    </p:set>
                                  </p:childTnLst>
                                </p:cTn>
                              </p:par>
                              <p:par>
                                <p:cTn id="52" presetID="22" presetClass="entr" presetSubtype="8" repeatCount="1000" spd="100%" accel="0%" decel="0%" fill="hold" grpId="0" nodeType="withEffect">
                                  <p:stCondLst>
                                    <p:cond delay="0"/>
                                  </p:stCondLst>
                                  <p:childTnLst>
                                    <p:animEffect filter="wipe(left)" transition="in">
                                      <p:cBhvr>
                                        <p:cTn id="54" dur="500" repeatCount="1000" spd="100%" accel="0%" decel="0%"/>
                                        <p:tgtEl>
                                          <p:spTgt spid="19"/>
                                        </p:tgtEl>
                                      </p:cBhvr>
                                    </p:animEffect>
                                    <p:set>
                                      <p:cBhvr>
                                        <p:cTn id="53" dur="1" repeatCount="1000" spd="100%" accel="0%" decel="0%" fill="hold">
                                          <p:stCondLst>
                                            <p:cond delay="0"/>
                                          </p:stCondLst>
                                        </p:cTn>
                                        <p:tgtEl>
                                          <p:spTgt spid="19"/>
                                        </p:tgtEl>
                                        <p:attrNameLst>
                                          <p:attrName>style.visibility</p:attrName>
                                        </p:attrNameLst>
                                      </p:cBhvr>
                                      <p:to>
                                        <p:strVal val="visible"/>
                                      </p:to>
                                    </p:set>
                                  </p:childTnLst>
                                </p:cTn>
                              </p:par>
                              <p:par>
                                <p:cTn id="55" presetID="9" presetClass="entr" presetSubtype="0" repeatCount="1000" spd="100%" accel="0%" decel="0%" fill="hold" nodeType="withEffect">
                                  <p:stCondLst>
                                    <p:cond delay="0"/>
                                  </p:stCondLst>
                                  <p:childTnLst>
                                    <p:animEffect filter="dissolve" transition="in">
                                      <p:cBhvr>
                                        <p:cTn id="57" dur="500" repeatCount="1000" spd="100%" accel="0%" decel="0%"/>
                                        <p:tgtEl>
                                          <p:spTgt spid="9"/>
                                        </p:tgtEl>
                                      </p:cBhvr>
                                    </p:animEffect>
                                    <p:set>
                                      <p:cBhvr>
                                        <p:cTn id="56" dur="1" repeatCount="1000" spd="100%" accel="0%" decel="0%" fill="hold">
                                          <p:stCondLst>
                                            <p:cond delay="0"/>
                                          </p:stCondLst>
                                        </p:cTn>
                                        <p:tgtEl>
                                          <p:spTgt spid="9"/>
                                        </p:tgtEl>
                                        <p:attrNameLst>
                                          <p:attrName>style.visibility</p:attrName>
                                        </p:attrNameLst>
                                      </p:cBhvr>
                                      <p:to>
                                        <p:strVal val="visible"/>
                                      </p:to>
                                    </p:set>
                                  </p:childTnLst>
                                </p:cTn>
                              </p:par>
                              <p:par>
                                <p:cTn id="58" presetID="9" presetClass="entr" presetSubtype="0" repeatCount="1000" spd="100%" accel="0%" decel="0%" fill="hold" grpId="0" nodeType="withEffect">
                                  <p:stCondLst>
                                    <p:cond delay="0"/>
                                  </p:stCondLst>
                                  <p:childTnLst>
                                    <p:animEffect filter="dissolve" transition="in">
                                      <p:cBhvr>
                                        <p:cTn id="60" dur="500" repeatCount="1000" spd="100%" accel="0%" decel="0%"/>
                                        <p:tgtEl>
                                          <p:spTgt spid="16"/>
                                        </p:tgtEl>
                                      </p:cBhvr>
                                    </p:animEffect>
                                    <p:set>
                                      <p:cBhvr>
                                        <p:cTn id="59" dur="1" repeatCount="1000" spd="100%" accel="0%" decel="0%" fill="hold">
                                          <p:stCondLst>
                                            <p:cond delay="0"/>
                                          </p:stCondLst>
                                        </p:cTn>
                                        <p:tgtEl>
                                          <p:spTgt spid="16"/>
                                        </p:tgtEl>
                                        <p:attrNameLst>
                                          <p:attrName>style.visibility</p:attrName>
                                        </p:attrNameLst>
                                      </p:cBhvr>
                                      <p:to>
                                        <p:strVal val="visible"/>
                                      </p:to>
                                    </p:set>
                                  </p:childTnLst>
                                </p:cTn>
                              </p:par>
                              <p:par>
                                <p:cTn id="61" presetID="9" presetClass="entr" presetSubtype="0" repeatCount="1000" spd="100%" accel="0%" decel="0%" fill="hold" grpId="0" nodeType="withEffect">
                                  <p:stCondLst>
                                    <p:cond delay="0"/>
                                  </p:stCondLst>
                                  <p:childTnLst>
                                    <p:animEffect filter="dissolve" transition="in">
                                      <p:cBhvr>
                                        <p:cTn id="63" dur="500" repeatCount="1000" spd="100%" accel="0%" decel="0%"/>
                                        <p:tgtEl>
                                          <p:spTgt spid="22"/>
                                        </p:tgtEl>
                                      </p:cBhvr>
                                    </p:animEffect>
                                    <p:set>
                                      <p:cBhvr>
                                        <p:cTn id="62" dur="1" repeatCount="1000" spd="100%" accel="0%" decel="0%" fill="hold">
                                          <p:stCondLst>
                                            <p:cond delay="0"/>
                                          </p:stCondLst>
                                        </p:cTn>
                                        <p:tgtEl>
                                          <p:spTgt spid="22"/>
                                        </p:tgtEl>
                                        <p:attrNameLst>
                                          <p:attrName>style.visibility</p:attrName>
                                        </p:attrNameLst>
                                      </p:cBhvr>
                                      <p:to>
                                        <p:strVal val="visible"/>
                                      </p:to>
                                    </p:set>
                                  </p:childTnLst>
                                </p:cTn>
                              </p:par>
                              <p:par>
                                <p:cTn id="64" presetID="22" presetClass="entr" presetSubtype="4" repeatCount="1000" spd="100%" accel="0%" decel="0%" fill="hold" grpId="0" nodeType="withEffect">
                                  <p:stCondLst>
                                    <p:cond delay="0"/>
                                  </p:stCondLst>
                                  <p:childTnLst>
                                    <p:animEffect filter="wipe(down)" transition="in">
                                      <p:cBhvr>
                                        <p:cTn id="66" dur="500" repeatCount="1000" spd="100%" accel="0%" decel="0%"/>
                                        <p:tgtEl>
                                          <p:spTgt spid="15"/>
                                        </p:tgtEl>
                                      </p:cBhvr>
                                    </p:animEffect>
                                    <p:set>
                                      <p:cBhvr>
                                        <p:cTn id="65" dur="1" repeatCount="1000" spd="100%" accel="0%" decel="0%"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grpId="0" spid="4" animBg="true"/>
      <p:bldP grpId="0" spid="5" animBg="true"/>
      <p:bldP grpId="0" spid="6" animBg="true"/>
      <p:bldP grpId="0" spid="10"/>
      <p:bldP grpId="0" spid="11" animBg="true"/>
      <p:bldP grpId="0" spid="12"/>
      <p:bldP grpId="0" spid="13"/>
      <p:bldP grpId="0" spid="14" animBg="true"/>
      <p:bldP grpId="0" spid="15"/>
      <p:bldP grpId="0" spid="16" animBg="true"/>
      <p:bldP grpId="0" spid="17" animBg="true"/>
      <p:bldP grpId="0" spid="18" animBg="true"/>
      <p:bldP grpId="0" spid="19" animBg="true"/>
      <p:bldP grpId="0" spid="20"/>
      <p:bldP grpId="0" spid="21"/>
      <p:bldP grpId="0" spid="22"/>
    </p:bldLst>
  </p:timing>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image2.png" id="2"/>
          <p:cNvPicPr>
            <a:picLocks noChangeAspect="true"/>
          </p:cNvPicPr>
          <p:nvPr/>
        </p:nvPicPr>
        <p:blipFill>
          <a:blip r:embed="rId2"/>
          <a:stretch>
            <a:fillRect t="0" l="0" b="0" r="0"/>
          </a:stretch>
        </p:blipFill>
        <p:spPr>
          <a:xfrm>
            <a:off x="5858833" y="518033"/>
            <a:ext cx="3854582" cy="2565706"/>
          </a:xfrm>
          <a:prstGeom prst="rect">
            <a:avLst/>
          </a:prstGeom>
        </p:spPr>
      </p:pic>
      <p:pic>
        <p:nvPicPr>
          <p:cNvPr name="image2.png" id="3"/>
          <p:cNvPicPr>
            <a:picLocks noChangeAspect="true"/>
          </p:cNvPicPr>
          <p:nvPr/>
        </p:nvPicPr>
        <p:blipFill>
          <a:blip r:embed="rId2"/>
          <a:stretch>
            <a:fillRect t="0" l="0" b="0" r="0"/>
          </a:stretch>
        </p:blipFill>
        <p:spPr>
          <a:xfrm>
            <a:off x="3111500" y="4842405"/>
            <a:ext cx="1561376" cy="1039290"/>
          </a:xfrm>
          <a:prstGeom prst="rect">
            <a:avLst/>
          </a:prstGeom>
        </p:spPr>
      </p:pic>
      <p:grpSp>
        <p:nvGrpSpPr>
          <p:cNvPr name="Group 4" id="4"/>
          <p:cNvGrpSpPr/>
          <p:nvPr/>
        </p:nvGrpSpPr>
        <p:grpSpPr>
          <a:xfrm>
            <a:off x="3261905" y="1646295"/>
            <a:ext cx="4597630" cy="3428932"/>
            <a:chOff x="3598111" y="1897039"/>
            <a:chExt cx="3925217" cy="2927444"/>
          </a:xfrm>
        </p:grpSpPr>
        <p:sp>
          <p:nvSpPr>
            <p:cNvPr name="AutoShape 5" id="5"/>
            <p:cNvSpPr/>
            <p:nvPr/>
          </p:nvSpPr>
          <p:spPr>
            <a:xfrm>
              <a:off x="4595884" y="1897039"/>
              <a:ext cx="2927444" cy="2927444"/>
            </a:xfrm>
            <a:prstGeom prst="ellipse">
              <a:avLst/>
            </a:prstGeom>
            <a:noFill/>
            <a:ln w="12700" cap="flat" cmpd="sng">
              <a:solidFill>
                <a:srgbClr val="C857F7"/>
              </a:solidFill>
              <a:prstDash val="solid"/>
            </a:ln>
          </p:spPr>
          <p:txBody>
            <a:bodyPr vert="horz" anchor="ctr" tIns="45720" lIns="91440" bIns="45720" rIns="91440">
              <a:normAutofit/>
            </a:bodyPr>
            <a:p>
              <a:pPr algn="ctr" marL="0"/>
            </a:p>
          </p:txBody>
        </p:sp>
        <p:sp>
          <p:nvSpPr>
            <p:cNvPr name="AutoShape 6" id="6"/>
            <p:cNvSpPr/>
            <p:nvPr/>
          </p:nvSpPr>
          <p:spPr>
            <a:xfrm>
              <a:off x="3598111" y="2704884"/>
              <a:ext cx="2303059" cy="1477370"/>
            </a:xfrm>
            <a:prstGeom prst="rect">
              <a:avLst/>
            </a:prstGeom>
            <a:solidFill>
              <a:srgbClr val="000000"/>
            </a:solidFill>
            <a:ln cap="flat" cmpd="sng">
              <a:prstDash val="solid"/>
            </a:ln>
          </p:spPr>
          <p:txBody>
            <a:bodyPr vert="horz" anchor="ctr" tIns="45720" lIns="91440" bIns="45720" rIns="91440">
              <a:normAutofit/>
            </a:bodyPr>
            <a:p>
              <a:pPr algn="ctr" marL="0"/>
            </a:p>
          </p:txBody>
        </p:sp>
      </p:grpSp>
      <p:sp>
        <p:nvSpPr>
          <p:cNvPr name="TextBox 7" id="7"/>
          <p:cNvSpPr txBox="true"/>
          <p:nvPr/>
        </p:nvSpPr>
        <p:spPr>
          <a:xfrm>
            <a:off x="3353773" y="1576000"/>
            <a:ext cx="2007367" cy="3117210"/>
          </a:xfrm>
          <a:prstGeom prst="rect">
            <a:avLst/>
          </a:prstGeom>
        </p:spPr>
        <p:txBody>
          <a:bodyPr anchor="t" rtlCol="false" vert="horz" tIns="45720" lIns="91440" bIns="45720" rIns="91440">
            <a:noAutofit/>
          </a:bodyPr>
          <a:lstStyle/>
          <a:p>
            <a:pPr algn="l" fontAlgn="auto" indent="0" marR="0" marL="0">
              <a:lnSpc>
                <a:spcPct val="170000"/>
              </a:lnSpc>
              <a:spcBef>
                <a:spcPct val="0"/>
              </a:spcBef>
              <a:spcAft>
                <a:spcPct val="0"/>
              </a:spcAft>
              <a:defRPr/>
            </a:pPr>
            <a:r>
              <a:rPr lang="en-US" b="false" i="false" sz="12000" baseline="0" u="none">
                <a:solidFill>
                  <a:srgbClr val="FFFFFF"/>
                </a:solidFill>
                <a:latin typeface="华康圆体 Std W7"/>
                <a:ea typeface="华康圆体 Std W7"/>
              </a:rPr>
              <a:t>03</a:t>
            </a:r>
            <a:endParaRPr lang="en-US" sz="1100"/>
          </a:p>
        </p:txBody>
      </p:sp>
      <p:sp>
        <p:nvSpPr>
          <p:cNvPr name="TextBox 8" id="8"/>
          <p:cNvSpPr txBox="true"/>
          <p:nvPr/>
        </p:nvSpPr>
        <p:spPr>
          <a:xfrm>
            <a:off x="5221129" y="3003251"/>
            <a:ext cx="5390335" cy="602729"/>
          </a:xfrm>
          <a:prstGeom prst="rect">
            <a:avLst/>
          </a:prstGeom>
        </p:spPr>
        <p:txBody>
          <a:bodyPr anchor="t" rtlCol="false" vert="horz" tIns="45720" lIns="91440" bIns="45720" rIns="91440">
            <a:spAutoFit/>
          </a:bodyPr>
          <a:lstStyle/>
          <a:p>
            <a:pPr algn="l" indent="0" marL="0">
              <a:lnSpc>
                <a:spcPct val="90000"/>
              </a:lnSpc>
              <a:spcBef>
                <a:spcPts val="1000"/>
              </a:spcBef>
              <a:defRPr/>
            </a:pPr>
            <a:r>
              <a:rPr lang="zh-CN" b="false" i="false" sz="3600" baseline="0" u="none" altLang="en-US">
                <a:solidFill>
                  <a:srgbClr val="FFFFFF"/>
                </a:solidFill>
                <a:latin typeface="华康圆体 Std W7"/>
                <a:ea typeface="华康圆体 Std W7"/>
              </a:rPr>
              <a:t>Exploring Ethereum</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全屏显示(4:3)</PresentationFormat>
  <Paragraphs>0</Paragraphs>
  <Slides>0</Slides>
  <Notes>0</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0</vt:i4>
      </vt:variant>
    </vt:vector>
  </HeadingPairs>
  <TitlesOfParts>
    <vt:vector size="2" baseType="lpstr">
      <vt:lpstr>Arial</vt:lpstr>
      <vt:lpstr>Office Theme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cp:lastModifiedBy>卓伟 罗</cp:lastModifiedBy>
  <dcterms:modified xsi:type="dcterms:W3CDTF">2024-05-20T00:48:33Z</dcterms:modified>
  <cp:revision>2</cp:revision>
</cp:coreProperties>
</file>